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Lst>
  <p:notesMasterIdLst>
    <p:notesMasterId r:id="rId42"/>
  </p:notesMasterIdLst>
  <p:handoutMasterIdLst>
    <p:handoutMasterId r:id="rId43"/>
  </p:handoutMasterIdLst>
  <p:sldIdLst>
    <p:sldId id="375" r:id="rId2"/>
    <p:sldId id="277" r:id="rId3"/>
    <p:sldId id="376" r:id="rId4"/>
    <p:sldId id="278" r:id="rId5"/>
    <p:sldId id="365" r:id="rId6"/>
    <p:sldId id="366" r:id="rId7"/>
    <p:sldId id="367" r:id="rId8"/>
    <p:sldId id="374" r:id="rId9"/>
    <p:sldId id="369" r:id="rId10"/>
    <p:sldId id="370" r:id="rId11"/>
    <p:sldId id="371" r:id="rId12"/>
    <p:sldId id="373" r:id="rId13"/>
    <p:sldId id="296" r:id="rId14"/>
    <p:sldId id="377" r:id="rId15"/>
    <p:sldId id="340" r:id="rId16"/>
    <p:sldId id="363" r:id="rId17"/>
    <p:sldId id="342" r:id="rId18"/>
    <p:sldId id="334" r:id="rId19"/>
    <p:sldId id="343" r:id="rId20"/>
    <p:sldId id="299" r:id="rId21"/>
    <p:sldId id="335" r:id="rId22"/>
    <p:sldId id="262" r:id="rId23"/>
    <p:sldId id="323" r:id="rId24"/>
    <p:sldId id="266" r:id="rId25"/>
    <p:sldId id="271" r:id="rId26"/>
    <p:sldId id="270" r:id="rId27"/>
    <p:sldId id="320" r:id="rId28"/>
    <p:sldId id="321" r:id="rId29"/>
    <p:sldId id="307" r:id="rId30"/>
    <p:sldId id="346" r:id="rId31"/>
    <p:sldId id="312" r:id="rId32"/>
    <p:sldId id="308" r:id="rId33"/>
    <p:sldId id="331" r:id="rId34"/>
    <p:sldId id="309" r:id="rId35"/>
    <p:sldId id="351" r:id="rId36"/>
    <p:sldId id="339" r:id="rId37"/>
    <p:sldId id="362" r:id="rId38"/>
    <p:sldId id="349" r:id="rId39"/>
    <p:sldId id="347" r:id="rId40"/>
    <p:sldId id="348" r:id="rId4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clrMode="gray"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D323"/>
    <a:srgbClr val="01074D"/>
    <a:srgbClr val="008000"/>
    <a:srgbClr val="FF00FF"/>
    <a:srgbClr val="FFCCFF"/>
    <a:srgbClr val="CCFF99"/>
    <a:srgbClr val="FFFFCC"/>
    <a:srgbClr val="CCFFFF"/>
    <a:srgbClr val="99CCFF"/>
    <a:srgbClr val="FFCC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538" autoAdjust="0"/>
    <p:restoredTop sz="98193" autoAdjust="0"/>
  </p:normalViewPr>
  <p:slideViewPr>
    <p:cSldViewPr>
      <p:cViewPr varScale="1">
        <p:scale>
          <a:sx n="74" d="100"/>
          <a:sy n="74" d="100"/>
        </p:scale>
        <p:origin x="1062" y="72"/>
      </p:cViewPr>
      <p:guideLst>
        <p:guide orient="horz" pos="2160"/>
        <p:guide pos="2880"/>
      </p:guideLst>
    </p:cSldViewPr>
  </p:slideViewPr>
  <p:notesTextViewPr>
    <p:cViewPr>
      <p:scale>
        <a:sx n="3" d="2"/>
        <a:sy n="3" d="2"/>
      </p:scale>
      <p:origin x="0" y="0"/>
    </p:cViewPr>
  </p:notesTextViewPr>
  <p:sorterViewPr>
    <p:cViewPr>
      <p:scale>
        <a:sx n="163" d="100"/>
        <a:sy n="163" d="100"/>
      </p:scale>
      <p:origin x="0" y="-2928"/>
    </p:cViewPr>
  </p:sorterViewPr>
  <p:notesViewPr>
    <p:cSldViewPr>
      <p:cViewPr varScale="1">
        <p:scale>
          <a:sx n="58" d="100"/>
          <a:sy n="58" d="100"/>
        </p:scale>
        <p:origin x="3036" y="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B09A058-D1FC-1D46-9E23-98431CECE7F1}" type="datetimeFigureOut">
              <a:rPr lang="en-US" smtClean="0"/>
              <a:t>2/8/2017</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F4A2DA0-485A-ED47-A7EC-BA03AA8F160C}" type="slidenum">
              <a:rPr lang="en-US" smtClean="0"/>
              <a:t>‹#›</a:t>
            </a:fld>
            <a:endParaRPr lang="en-US"/>
          </a:p>
        </p:txBody>
      </p:sp>
    </p:spTree>
    <p:extLst>
      <p:ext uri="{BB962C8B-B14F-4D97-AF65-F5344CB8AC3E}">
        <p14:creationId xmlns:p14="http://schemas.microsoft.com/office/powerpoint/2010/main" val="194922731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8D2D4C2-3443-4A68-A79E-22D37EFFD93B}" type="datetimeFigureOut">
              <a:rPr lang="en-US" smtClean="0"/>
              <a:t>2/8/2017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5EDB04C-B693-480C-B06D-8E843604E679}" type="slidenum">
              <a:rPr lang="en-US" smtClean="0"/>
              <a:t>‹#›</a:t>
            </a:fld>
            <a:endParaRPr lang="en-US"/>
          </a:p>
        </p:txBody>
      </p:sp>
    </p:spTree>
    <p:extLst>
      <p:ext uri="{BB962C8B-B14F-4D97-AF65-F5344CB8AC3E}">
        <p14:creationId xmlns:p14="http://schemas.microsoft.com/office/powerpoint/2010/main" val="9243038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04AB843-C6A4-B949-8FE4-380E810E476B}" type="slidenum">
              <a:rPr lang="en-US" smtClean="0"/>
              <a:t>1</a:t>
            </a:fld>
            <a:endParaRPr lang="en-US"/>
          </a:p>
        </p:txBody>
      </p:sp>
    </p:spTree>
    <p:extLst>
      <p:ext uri="{BB962C8B-B14F-4D97-AF65-F5344CB8AC3E}">
        <p14:creationId xmlns:p14="http://schemas.microsoft.com/office/powerpoint/2010/main" val="15602110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communication technology could be anything you like. Eureka helps you find the information about the services you would want to communicate with but does not impose any restrictions on the protocol or method of communication. For instance, you can use Eureka to obtain the target server address and use protocols such as thrift, http(s) or any other RPC mechanisms.</a:t>
            </a:r>
            <a:endParaRPr lang="en-US" baseline="0" dirty="0"/>
          </a:p>
        </p:txBody>
      </p:sp>
      <p:sp>
        <p:nvSpPr>
          <p:cNvPr id="4" name="Slide Number Placeholder 3"/>
          <p:cNvSpPr>
            <a:spLocks noGrp="1"/>
          </p:cNvSpPr>
          <p:nvPr>
            <p:ph type="sldNum" sz="quarter" idx="10"/>
          </p:nvPr>
        </p:nvSpPr>
        <p:spPr/>
        <p:txBody>
          <a:bodyPr/>
          <a:lstStyle/>
          <a:p>
            <a:fld id="{B5EDB04C-B693-480C-B06D-8E843604E679}" type="slidenum">
              <a:rPr lang="en-US" smtClean="0"/>
              <a:t>16</a:t>
            </a:fld>
            <a:endParaRPr lang="en-US"/>
          </a:p>
        </p:txBody>
      </p:sp>
    </p:spTree>
    <p:extLst>
      <p:ext uri="{BB962C8B-B14F-4D97-AF65-F5344CB8AC3E}">
        <p14:creationId xmlns:p14="http://schemas.microsoft.com/office/powerpoint/2010/main" val="27896930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Exposing Middle Services voids benefits of AWS security groups.  </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Proxy based is resilient to Load balancer outages; different from normal load balancing</a:t>
            </a:r>
          </a:p>
        </p:txBody>
      </p:sp>
      <p:sp>
        <p:nvSpPr>
          <p:cNvPr id="4" name="Slide Number Placeholder 3"/>
          <p:cNvSpPr>
            <a:spLocks noGrp="1"/>
          </p:cNvSpPr>
          <p:nvPr>
            <p:ph type="sldNum" sz="quarter" idx="10"/>
          </p:nvPr>
        </p:nvSpPr>
        <p:spPr/>
        <p:txBody>
          <a:bodyPr/>
          <a:lstStyle/>
          <a:p>
            <a:fld id="{B5EDB04C-B693-480C-B06D-8E843604E679}" type="slidenum">
              <a:rPr lang="en-US" smtClean="0"/>
              <a:t>17</a:t>
            </a:fld>
            <a:endParaRPr lang="en-US"/>
          </a:p>
        </p:txBody>
      </p:sp>
    </p:spTree>
    <p:extLst>
      <p:ext uri="{BB962C8B-B14F-4D97-AF65-F5344CB8AC3E}">
        <p14:creationId xmlns:p14="http://schemas.microsoft.com/office/powerpoint/2010/main" val="27896930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Gateway can be any combination</a:t>
            </a:r>
            <a:r>
              <a:rPr lang="en-US" baseline="0" dirty="0"/>
              <a:t> </a:t>
            </a:r>
            <a:r>
              <a:rPr lang="mr-IN" baseline="0" dirty="0"/>
              <a:t>–</a:t>
            </a:r>
            <a:r>
              <a:rPr lang="en-US" baseline="0" dirty="0"/>
              <a:t> </a:t>
            </a:r>
            <a:r>
              <a:rPr lang="en-US" b="1" dirty="0">
                <a:solidFill>
                  <a:srgbClr val="FF0000"/>
                </a:solidFill>
              </a:rPr>
              <a:t>Layer7, </a:t>
            </a:r>
            <a:r>
              <a:rPr lang="en-US" b="1" dirty="0" err="1">
                <a:solidFill>
                  <a:srgbClr val="FF0000"/>
                </a:solidFill>
              </a:rPr>
              <a:t>Apigee</a:t>
            </a:r>
            <a:r>
              <a:rPr lang="en-US" b="1" dirty="0">
                <a:solidFill>
                  <a:srgbClr val="FF0000"/>
                </a:solidFill>
              </a:rPr>
              <a:t>, SSO, </a:t>
            </a:r>
            <a:r>
              <a:rPr lang="en-US" b="1" dirty="0" err="1">
                <a:solidFill>
                  <a:srgbClr val="FF0000"/>
                </a:solidFill>
              </a:rPr>
              <a:t>oAuth</a:t>
            </a:r>
            <a:r>
              <a:rPr lang="en-US" b="1" dirty="0">
                <a:solidFill>
                  <a:srgbClr val="FF0000"/>
                </a:solidFill>
              </a:rPr>
              <a:t>, Certificates,?</a:t>
            </a:r>
          </a:p>
          <a:p>
            <a:r>
              <a:rPr lang="en-US" dirty="0"/>
              <a:t>Opinionated;</a:t>
            </a:r>
            <a:r>
              <a:rPr lang="en-US" baseline="0" dirty="0"/>
              <a:t> Should Prefer REST, but other protocols supported</a:t>
            </a:r>
          </a:p>
          <a:p>
            <a:r>
              <a:rPr lang="en-US" baseline="0" dirty="0"/>
              <a:t>Cloud Native; You can use any provider (Azure, Google, AWS) or container (AMI, Docker, Elastic</a:t>
            </a:r>
          </a:p>
          <a:p>
            <a:r>
              <a:rPr lang="en-US" baseline="0" dirty="0"/>
              <a:t>AWS Rule of 3</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Gateway Service vs. Edge Service vs. Back-End Service</a:t>
            </a:r>
          </a:p>
        </p:txBody>
      </p:sp>
      <p:sp>
        <p:nvSpPr>
          <p:cNvPr id="4" name="Slide Number Placeholder 3"/>
          <p:cNvSpPr>
            <a:spLocks noGrp="1"/>
          </p:cNvSpPr>
          <p:nvPr>
            <p:ph type="sldNum" sz="quarter" idx="10"/>
          </p:nvPr>
        </p:nvSpPr>
        <p:spPr/>
        <p:txBody>
          <a:bodyPr/>
          <a:lstStyle/>
          <a:p>
            <a:fld id="{B5EDB04C-B693-480C-B06D-8E843604E679}" type="slidenum">
              <a:rPr lang="en-US" smtClean="0"/>
              <a:t>18</a:t>
            </a:fld>
            <a:endParaRPr lang="en-US"/>
          </a:p>
        </p:txBody>
      </p:sp>
    </p:spTree>
    <p:extLst>
      <p:ext uri="{BB962C8B-B14F-4D97-AF65-F5344CB8AC3E}">
        <p14:creationId xmlns:p14="http://schemas.microsoft.com/office/powerpoint/2010/main" val="27896930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5EDB04C-B693-480C-B06D-8E843604E679}" type="slidenum">
              <a:rPr lang="en-US" smtClean="0"/>
              <a:t>19</a:t>
            </a:fld>
            <a:endParaRPr lang="en-US"/>
          </a:p>
        </p:txBody>
      </p:sp>
    </p:spTree>
    <p:extLst>
      <p:ext uri="{BB962C8B-B14F-4D97-AF65-F5344CB8AC3E}">
        <p14:creationId xmlns:p14="http://schemas.microsoft.com/office/powerpoint/2010/main" val="20093941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B5EDB04C-B693-480C-B06D-8E843604E679}" type="slidenum">
              <a:rPr lang="en-US" smtClean="0"/>
              <a:t>21</a:t>
            </a:fld>
            <a:endParaRPr lang="en-US"/>
          </a:p>
        </p:txBody>
      </p:sp>
    </p:spTree>
    <p:extLst>
      <p:ext uri="{BB962C8B-B14F-4D97-AF65-F5344CB8AC3E}">
        <p14:creationId xmlns:p14="http://schemas.microsoft.com/office/powerpoint/2010/main" val="27896930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Tooling to quickly/simply standup an application by setting up the config and all the plumbing.</a:t>
            </a:r>
          </a:p>
          <a:p>
            <a:endParaRPr lang="en-US" dirty="0"/>
          </a:p>
        </p:txBody>
      </p:sp>
      <p:sp>
        <p:nvSpPr>
          <p:cNvPr id="4" name="Slide Number Placeholder 3"/>
          <p:cNvSpPr>
            <a:spLocks noGrp="1"/>
          </p:cNvSpPr>
          <p:nvPr>
            <p:ph type="sldNum" sz="quarter" idx="10"/>
          </p:nvPr>
        </p:nvSpPr>
        <p:spPr/>
        <p:txBody>
          <a:bodyPr/>
          <a:lstStyle/>
          <a:p>
            <a:fld id="{B5EDB04C-B693-480C-B06D-8E843604E679}" type="slidenum">
              <a:rPr lang="en-US" smtClean="0"/>
              <a:t>22</a:t>
            </a:fld>
            <a:endParaRPr lang="en-US"/>
          </a:p>
        </p:txBody>
      </p:sp>
    </p:spTree>
    <p:extLst>
      <p:ext uri="{BB962C8B-B14F-4D97-AF65-F5344CB8AC3E}">
        <p14:creationId xmlns:p14="http://schemas.microsoft.com/office/powerpoint/2010/main" val="30500163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Timing </a:t>
            </a:r>
            <a:r>
              <a:rPr lang="mr-IN" dirty="0"/>
              <a:t>–</a:t>
            </a:r>
            <a:r>
              <a:rPr lang="en-US" dirty="0"/>
              <a:t> How much does it add?  Does it work</a:t>
            </a:r>
            <a:r>
              <a:rPr lang="en-US" baseline="0" dirty="0"/>
              <a:t> with CF </a:t>
            </a:r>
            <a:r>
              <a:rPr lang="mr-IN" baseline="0" dirty="0"/>
              <a:t>–</a:t>
            </a:r>
            <a:r>
              <a:rPr lang="en-US" baseline="0" dirty="0"/>
              <a:t> and add a WHY sections &amp; Drawbacks</a:t>
            </a:r>
          </a:p>
          <a:p>
            <a:r>
              <a:rPr lang="en-US" sz="2400" dirty="0">
                <a:solidFill>
                  <a:srgbClr val="000000"/>
                </a:solidFill>
              </a:rPr>
              <a:t>#PRE filters execute before routing to origin. Examples include request </a:t>
            </a:r>
            <a:r>
              <a:rPr lang="en-US" sz="2400" dirty="0" err="1">
                <a:solidFill>
                  <a:srgbClr val="000000"/>
                </a:solidFill>
              </a:rPr>
              <a:t>auth</a:t>
            </a:r>
            <a:r>
              <a:rPr lang="en-US" sz="2400" dirty="0">
                <a:solidFill>
                  <a:srgbClr val="000000"/>
                </a:solidFill>
              </a:rPr>
              <a:t>, choosing origin servers, and logging debug info.</a:t>
            </a:r>
          </a:p>
          <a:p>
            <a:r>
              <a:rPr lang="en-US" sz="2400" dirty="0">
                <a:solidFill>
                  <a:srgbClr val="000000"/>
                </a:solidFill>
              </a:rPr>
              <a:t>#ROUTING filters handle routing the request to an origin. This is where the origin HTTP request is built and sent using Apache </a:t>
            </a:r>
            <a:r>
              <a:rPr lang="en-US" sz="2400" dirty="0" err="1">
                <a:solidFill>
                  <a:srgbClr val="000000"/>
                </a:solidFill>
              </a:rPr>
              <a:t>HttpClient</a:t>
            </a:r>
            <a:r>
              <a:rPr lang="en-US" sz="2400" dirty="0">
                <a:solidFill>
                  <a:srgbClr val="000000"/>
                </a:solidFill>
              </a:rPr>
              <a:t> or Netflix Ribbon.</a:t>
            </a:r>
          </a:p>
          <a:p>
            <a:r>
              <a:rPr lang="en-US" sz="2400" dirty="0">
                <a:solidFill>
                  <a:srgbClr val="000000"/>
                </a:solidFill>
              </a:rPr>
              <a:t>#POST filters execute after the request has been routed to the origin.  Examples include adding standard HTTP headers to the response, gathering statistics and metrics, and streaming the response from the origin to the client.</a:t>
            </a:r>
          </a:p>
          <a:p>
            <a:r>
              <a:rPr lang="en-US" sz="2400" dirty="0">
                <a:solidFill>
                  <a:srgbClr val="000000"/>
                </a:solidFill>
              </a:rPr>
              <a:t>#ERROR filters execute when an error occurs during one of the other phases.</a:t>
            </a:r>
            <a:endParaRPr lang="en-US" dirty="0"/>
          </a:p>
        </p:txBody>
      </p:sp>
      <p:sp>
        <p:nvSpPr>
          <p:cNvPr id="4" name="Slide Number Placeholder 3"/>
          <p:cNvSpPr>
            <a:spLocks noGrp="1"/>
          </p:cNvSpPr>
          <p:nvPr>
            <p:ph type="sldNum" sz="quarter" idx="10"/>
          </p:nvPr>
        </p:nvSpPr>
        <p:spPr/>
        <p:txBody>
          <a:bodyPr/>
          <a:lstStyle/>
          <a:p>
            <a:fld id="{B5EDB04C-B693-480C-B06D-8E843604E679}" type="slidenum">
              <a:rPr lang="en-US" smtClean="0"/>
              <a:t>23</a:t>
            </a:fld>
            <a:endParaRPr lang="en-US"/>
          </a:p>
        </p:txBody>
      </p:sp>
    </p:spTree>
    <p:extLst>
      <p:ext uri="{BB962C8B-B14F-4D97-AF65-F5344CB8AC3E}">
        <p14:creationId xmlns:p14="http://schemas.microsoft.com/office/powerpoint/2010/main" val="9030455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5EDB04C-B693-480C-B06D-8E843604E679}" type="slidenum">
              <a:rPr lang="en-US" smtClean="0"/>
              <a:t>24</a:t>
            </a:fld>
            <a:endParaRPr lang="en-US"/>
          </a:p>
        </p:txBody>
      </p:sp>
    </p:spTree>
    <p:extLst>
      <p:ext uri="{BB962C8B-B14F-4D97-AF65-F5344CB8AC3E}">
        <p14:creationId xmlns:p14="http://schemas.microsoft.com/office/powerpoint/2010/main" val="20014040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a:t>THIS SLIDE AND FOLLOWING SLIDES REMOVED IF --</a:t>
            </a:r>
            <a:r>
              <a:rPr lang="en-US" b="1" i="1" u="sng" dirty="0"/>
              <a:t>NOT</a:t>
            </a:r>
            <a:r>
              <a:rPr lang="en-US" b="1" i="0" u="none" dirty="0"/>
              <a:t>--</a:t>
            </a:r>
            <a:r>
              <a:rPr lang="en-US" b="1" dirty="0"/>
              <a:t>  A “HANDS-ON” PRESENTATIONS</a:t>
            </a:r>
          </a:p>
          <a:p>
            <a:pPr marL="0" marR="0" indent="0" algn="l" defTabSz="914400" rtl="0" eaLnBrk="1" fontAlgn="auto" latinLnBrk="0" hangingPunct="1">
              <a:lnSpc>
                <a:spcPct val="100000"/>
              </a:lnSpc>
              <a:spcBef>
                <a:spcPts val="0"/>
              </a:spcBef>
              <a:spcAft>
                <a:spcPts val="0"/>
              </a:spcAft>
              <a:buClrTx/>
              <a:buSzTx/>
              <a:buFontTx/>
              <a:buNone/>
              <a:tabLst/>
              <a:defRPr/>
            </a:pPr>
            <a:r>
              <a:rPr lang="en-US" b="1" dirty="0"/>
              <a:t>THIS SLIDE AND FOLLOWING SLIDES REMOVED IF --</a:t>
            </a:r>
            <a:r>
              <a:rPr lang="en-US" b="1" i="1" u="sng" dirty="0"/>
              <a:t>NOT</a:t>
            </a:r>
            <a:r>
              <a:rPr lang="en-US" b="1" i="0" u="none" dirty="0"/>
              <a:t>--</a:t>
            </a:r>
            <a:r>
              <a:rPr lang="en-US" b="1" dirty="0"/>
              <a:t>  A “HANDS-ON” PRESENTATIONS</a:t>
            </a:r>
          </a:p>
          <a:p>
            <a:pPr marL="0" marR="0" indent="0" algn="l" defTabSz="914400" rtl="0" eaLnBrk="1" fontAlgn="auto" latinLnBrk="0" hangingPunct="1">
              <a:lnSpc>
                <a:spcPct val="100000"/>
              </a:lnSpc>
              <a:spcBef>
                <a:spcPts val="0"/>
              </a:spcBef>
              <a:spcAft>
                <a:spcPts val="0"/>
              </a:spcAft>
              <a:buClrTx/>
              <a:buSzTx/>
              <a:buFontTx/>
              <a:buNone/>
              <a:tabLst/>
              <a:defRPr/>
            </a:pPr>
            <a:r>
              <a:rPr lang="en-US" b="1" dirty="0"/>
              <a:t>THIS SLIDE AND FOLLOWING SLIDES REMOVED IF --</a:t>
            </a:r>
            <a:r>
              <a:rPr lang="en-US" b="1" i="1" u="sng" dirty="0"/>
              <a:t>NOT</a:t>
            </a:r>
            <a:r>
              <a:rPr lang="en-US" b="1" i="0" u="none" dirty="0"/>
              <a:t>--</a:t>
            </a:r>
            <a:r>
              <a:rPr lang="en-US" b="1" dirty="0"/>
              <a:t>  A “HANDS-ON” PRESENTATIONS</a:t>
            </a:r>
          </a:p>
          <a:p>
            <a:pPr marL="0" marR="0" indent="0" algn="l" defTabSz="914400" rtl="0" eaLnBrk="1" fontAlgn="auto" latinLnBrk="0" hangingPunct="1">
              <a:lnSpc>
                <a:spcPct val="100000"/>
              </a:lnSpc>
              <a:spcBef>
                <a:spcPts val="0"/>
              </a:spcBef>
              <a:spcAft>
                <a:spcPts val="0"/>
              </a:spcAft>
              <a:buClrTx/>
              <a:buSzTx/>
              <a:buFontTx/>
              <a:buNone/>
              <a:tabLst/>
              <a:defRPr/>
            </a:pPr>
            <a:r>
              <a:rPr lang="en-US" b="1" dirty="0"/>
              <a:t>THIS SLIDE AND FOLLOWING SLIDES REMOVED IF --</a:t>
            </a:r>
            <a:r>
              <a:rPr lang="en-US" b="1" i="1" u="sng" dirty="0"/>
              <a:t>NOT</a:t>
            </a:r>
            <a:r>
              <a:rPr lang="en-US" b="1" i="0" u="none" dirty="0"/>
              <a:t>--</a:t>
            </a:r>
            <a:r>
              <a:rPr lang="en-US" b="1" dirty="0"/>
              <a:t>  A “HANDS-ON” PRESENTATIONS</a:t>
            </a:r>
          </a:p>
          <a:p>
            <a:pPr marL="0" marR="0" indent="0" algn="l" defTabSz="914400" rtl="0" eaLnBrk="1" fontAlgn="auto" latinLnBrk="0" hangingPunct="1">
              <a:lnSpc>
                <a:spcPct val="100000"/>
              </a:lnSpc>
              <a:spcBef>
                <a:spcPts val="0"/>
              </a:spcBef>
              <a:spcAft>
                <a:spcPts val="0"/>
              </a:spcAft>
              <a:buClrTx/>
              <a:buSzTx/>
              <a:buFontTx/>
              <a:buNone/>
              <a:tabLst/>
              <a:defRPr/>
            </a:pPr>
            <a:r>
              <a:rPr lang="en-US" b="1" dirty="0"/>
              <a:t>THIS SLIDE AND FOLLOWING SLIDES REMOVED IF --</a:t>
            </a:r>
            <a:r>
              <a:rPr lang="en-US" b="1" i="1" u="sng" dirty="0"/>
              <a:t>NOT</a:t>
            </a:r>
            <a:r>
              <a:rPr lang="en-US" b="1" i="0" u="none" dirty="0"/>
              <a:t>--</a:t>
            </a:r>
            <a:r>
              <a:rPr lang="en-US" b="1" dirty="0"/>
              <a:t>  A “HANDS-ON” PRESENTATIONS</a:t>
            </a:r>
          </a:p>
          <a:p>
            <a:pPr marL="0" marR="0" indent="0" algn="l" defTabSz="914400" rtl="0" eaLnBrk="1" fontAlgn="auto" latinLnBrk="0" hangingPunct="1">
              <a:lnSpc>
                <a:spcPct val="100000"/>
              </a:lnSpc>
              <a:spcBef>
                <a:spcPts val="0"/>
              </a:spcBef>
              <a:spcAft>
                <a:spcPts val="0"/>
              </a:spcAft>
              <a:buClrTx/>
              <a:buSzTx/>
              <a:buFontTx/>
              <a:buNone/>
              <a:tabLst/>
              <a:defRPr/>
            </a:pPr>
            <a:r>
              <a:rPr lang="en-US" b="1" dirty="0"/>
              <a:t>THIS SLIDE AND FOLLOWING SLIDES REMOVED IF --</a:t>
            </a:r>
            <a:r>
              <a:rPr lang="en-US" b="1" i="1" u="sng" dirty="0"/>
              <a:t>NOT</a:t>
            </a:r>
            <a:r>
              <a:rPr lang="en-US" b="1" i="0" u="none" dirty="0"/>
              <a:t>--</a:t>
            </a:r>
            <a:r>
              <a:rPr lang="en-US" b="1" dirty="0"/>
              <a:t>  A “HANDS-ON” PRESENTATIONS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1"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b="1"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b="1" dirty="0"/>
          </a:p>
          <a:p>
            <a:endParaRPr lang="en-US" dirty="0"/>
          </a:p>
        </p:txBody>
      </p:sp>
      <p:sp>
        <p:nvSpPr>
          <p:cNvPr id="4" name="Slide Number Placeholder 3"/>
          <p:cNvSpPr>
            <a:spLocks noGrp="1"/>
          </p:cNvSpPr>
          <p:nvPr>
            <p:ph type="sldNum" sz="quarter" idx="10"/>
          </p:nvPr>
        </p:nvSpPr>
        <p:spPr/>
        <p:txBody>
          <a:bodyPr/>
          <a:lstStyle/>
          <a:p>
            <a:fld id="{B5EDB04C-B693-480C-B06D-8E843604E679}" type="slidenum">
              <a:rPr lang="en-US" smtClean="0"/>
              <a:t>29</a:t>
            </a:fld>
            <a:endParaRPr lang="en-US"/>
          </a:p>
        </p:txBody>
      </p:sp>
    </p:spTree>
    <p:extLst>
      <p:ext uri="{BB962C8B-B14F-4D97-AF65-F5344CB8AC3E}">
        <p14:creationId xmlns:p14="http://schemas.microsoft.com/office/powerpoint/2010/main" val="1375952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to put the sausage in the casing, not how to harvest</a:t>
            </a:r>
            <a:r>
              <a:rPr lang="en-US" baseline="0" dirty="0"/>
              <a:t> ingredients, prepare them, and cook them.</a:t>
            </a:r>
            <a:endParaRPr lang="en-US" dirty="0"/>
          </a:p>
          <a:p>
            <a:endParaRPr lang="en-US" dirty="0"/>
          </a:p>
        </p:txBody>
      </p:sp>
      <p:sp>
        <p:nvSpPr>
          <p:cNvPr id="4" name="Slide Number Placeholder 3"/>
          <p:cNvSpPr>
            <a:spLocks noGrp="1"/>
          </p:cNvSpPr>
          <p:nvPr>
            <p:ph type="sldNum" sz="quarter" idx="10"/>
          </p:nvPr>
        </p:nvSpPr>
        <p:spPr/>
        <p:txBody>
          <a:bodyPr/>
          <a:lstStyle/>
          <a:p>
            <a:fld id="{B5EDB04C-B693-480C-B06D-8E843604E679}" type="slidenum">
              <a:rPr lang="en-US" smtClean="0"/>
              <a:t>30</a:t>
            </a:fld>
            <a:endParaRPr lang="en-US"/>
          </a:p>
        </p:txBody>
      </p:sp>
    </p:spTree>
    <p:extLst>
      <p:ext uri="{BB962C8B-B14F-4D97-AF65-F5344CB8AC3E}">
        <p14:creationId xmlns:p14="http://schemas.microsoft.com/office/powerpoint/2010/main" val="15636339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Section</a:t>
            </a:r>
            <a:r>
              <a:rPr lang="en-US" baseline="0" dirty="0"/>
              <a:t>s</a:t>
            </a:r>
            <a:endParaRPr lang="en-US" dirty="0"/>
          </a:p>
        </p:txBody>
      </p:sp>
      <p:sp>
        <p:nvSpPr>
          <p:cNvPr id="4" name="Slide Number Placeholder 3"/>
          <p:cNvSpPr>
            <a:spLocks noGrp="1"/>
          </p:cNvSpPr>
          <p:nvPr>
            <p:ph type="sldNum" sz="quarter" idx="10"/>
          </p:nvPr>
        </p:nvSpPr>
        <p:spPr/>
        <p:txBody>
          <a:bodyPr/>
          <a:lstStyle/>
          <a:p>
            <a:fld id="{B5EDB04C-B693-480C-B06D-8E843604E679}" type="slidenum">
              <a:rPr lang="en-US" smtClean="0"/>
              <a:t>4</a:t>
            </a:fld>
            <a:endParaRPr lang="en-US"/>
          </a:p>
        </p:txBody>
      </p:sp>
    </p:spTree>
    <p:extLst>
      <p:ext uri="{BB962C8B-B14F-4D97-AF65-F5344CB8AC3E}">
        <p14:creationId xmlns:p14="http://schemas.microsoft.com/office/powerpoint/2010/main" val="83106077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many have used Virtualization like </a:t>
            </a:r>
            <a:r>
              <a:rPr lang="en-US" dirty="0" err="1"/>
              <a:t>Vmware</a:t>
            </a:r>
            <a:r>
              <a:rPr lang="en-US" dirty="0"/>
              <a:t>, Parallels, Fusion, etc.</a:t>
            </a:r>
          </a:p>
          <a:p>
            <a:r>
              <a:rPr lang="en-US" dirty="0"/>
              <a:t>Platform independence needs gave rise to Docker.</a:t>
            </a:r>
          </a:p>
          <a:p>
            <a:r>
              <a:rPr lang="en-US" dirty="0"/>
              <a:t>Docker can be run locally or in the cloud facilitating reliable development.</a:t>
            </a:r>
          </a:p>
          <a:p>
            <a:r>
              <a:rPr lang="en-US" dirty="0"/>
              <a:t>Docker has built in features that allow it start multiple containers simultaneously or in order, and can manage its own networking within containers and externally.</a:t>
            </a:r>
          </a:p>
          <a:p>
            <a:r>
              <a:rPr lang="en-US" dirty="0"/>
              <a:t>Docker </a:t>
            </a:r>
            <a:r>
              <a:rPr lang="en-US" dirty="0" err="1"/>
              <a:t>buildfiles</a:t>
            </a:r>
            <a:r>
              <a:rPr lang="en-US" dirty="0"/>
              <a:t> are used to create images which in turn can be instantiated (called a containers) which run on a host OS.</a:t>
            </a:r>
          </a:p>
          <a:p>
            <a:endParaRPr lang="en-US" dirty="0"/>
          </a:p>
        </p:txBody>
      </p:sp>
      <p:sp>
        <p:nvSpPr>
          <p:cNvPr id="4" name="Slide Number Placeholder 3"/>
          <p:cNvSpPr>
            <a:spLocks noGrp="1"/>
          </p:cNvSpPr>
          <p:nvPr>
            <p:ph type="sldNum" sz="quarter" idx="10"/>
          </p:nvPr>
        </p:nvSpPr>
        <p:spPr/>
        <p:txBody>
          <a:bodyPr/>
          <a:lstStyle/>
          <a:p>
            <a:fld id="{B5EDB04C-B693-480C-B06D-8E843604E679}" type="slidenum">
              <a:rPr lang="en-US" smtClean="0"/>
              <a:t>31</a:t>
            </a:fld>
            <a:endParaRPr lang="en-US"/>
          </a:p>
        </p:txBody>
      </p:sp>
    </p:spTree>
    <p:extLst>
      <p:ext uri="{BB962C8B-B14F-4D97-AF65-F5344CB8AC3E}">
        <p14:creationId xmlns:p14="http://schemas.microsoft.com/office/powerpoint/2010/main" val="15636339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5EDB04C-B693-480C-B06D-8E843604E679}" type="slidenum">
              <a:rPr lang="en-US" smtClean="0"/>
              <a:t>34</a:t>
            </a:fld>
            <a:endParaRPr lang="en-US"/>
          </a:p>
        </p:txBody>
      </p:sp>
    </p:spTree>
    <p:extLst>
      <p:ext uri="{BB962C8B-B14F-4D97-AF65-F5344CB8AC3E}">
        <p14:creationId xmlns:p14="http://schemas.microsoft.com/office/powerpoint/2010/main" val="332022091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5EDB04C-B693-480C-B06D-8E843604E679}" type="slidenum">
              <a:rPr lang="en-US" smtClean="0"/>
              <a:t>36</a:t>
            </a:fld>
            <a:endParaRPr lang="en-US"/>
          </a:p>
        </p:txBody>
      </p:sp>
    </p:spTree>
    <p:extLst>
      <p:ext uri="{BB962C8B-B14F-4D97-AF65-F5344CB8AC3E}">
        <p14:creationId xmlns:p14="http://schemas.microsoft.com/office/powerpoint/2010/main" val="518802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1" dirty="0"/>
              <a:t>Cross-origin resource sharing</a:t>
            </a:r>
            <a:r>
              <a:rPr lang="en-US" sz="1800" dirty="0"/>
              <a:t> (</a:t>
            </a:r>
            <a:r>
              <a:rPr lang="en-US" sz="1800" b="1" dirty="0"/>
              <a:t>CORS</a:t>
            </a:r>
            <a:r>
              <a:rPr lang="en-US" sz="1800" dirty="0"/>
              <a:t>) is a mechanism that allows restricted resources (e.g. fonts, JavaScript, etc.) on a web page to be requested from another domain outside the domain from which the resource originated.</a:t>
            </a:r>
            <a:endParaRPr lang="en-US" sz="1800" i="1" dirty="0">
              <a:solidFill>
                <a:srgbClr val="FFFFFF"/>
              </a:solidFill>
            </a:endParaRPr>
          </a:p>
          <a:p>
            <a:r>
              <a:rPr lang="en-US" sz="1800" i="1" dirty="0">
                <a:solidFill>
                  <a:srgbClr val="FFFFFF"/>
                </a:solidFill>
              </a:rPr>
              <a:t>Pre-Configured LB endpoints</a:t>
            </a:r>
          </a:p>
          <a:p>
            <a:r>
              <a:rPr lang="en-US" sz="1800" b="1" i="0" dirty="0">
                <a:solidFill>
                  <a:srgbClr val="FF0000"/>
                </a:solidFill>
                <a:latin typeface="Impact"/>
              </a:rPr>
              <a:t>Can be separated into EDGE and MIDDLE Tier</a:t>
            </a:r>
          </a:p>
          <a:p>
            <a:endParaRPr lang="en-US" sz="1800" b="1" i="0" dirty="0">
              <a:solidFill>
                <a:srgbClr val="FF0000"/>
              </a:solidFill>
              <a:latin typeface="Impact"/>
            </a:endParaRPr>
          </a:p>
          <a:p>
            <a:r>
              <a:rPr lang="en-US" sz="2000" b="1" i="0" dirty="0">
                <a:solidFill>
                  <a:srgbClr val="FF0000"/>
                </a:solidFill>
                <a:latin typeface="Impact"/>
              </a:rPr>
              <a:t>AWS ELB is also a traditional proxy-based load balancing solution whereas with Eureka it is different in that the load balancing happens at the instance/server/host level. </a:t>
            </a:r>
          </a:p>
        </p:txBody>
      </p:sp>
      <p:sp>
        <p:nvSpPr>
          <p:cNvPr id="4" name="Slide Number Placeholder 3"/>
          <p:cNvSpPr>
            <a:spLocks noGrp="1"/>
          </p:cNvSpPr>
          <p:nvPr>
            <p:ph type="sldNum" sz="quarter" idx="10"/>
          </p:nvPr>
        </p:nvSpPr>
        <p:spPr/>
        <p:txBody>
          <a:bodyPr/>
          <a:lstStyle/>
          <a:p>
            <a:fld id="{B5EDB04C-B693-480C-B06D-8E843604E679}" type="slidenum">
              <a:rPr lang="en-US" smtClean="0"/>
              <a:t>37</a:t>
            </a:fld>
            <a:endParaRPr lang="en-US"/>
          </a:p>
        </p:txBody>
      </p:sp>
    </p:spTree>
    <p:extLst>
      <p:ext uri="{BB962C8B-B14F-4D97-AF65-F5344CB8AC3E}">
        <p14:creationId xmlns:p14="http://schemas.microsoft.com/office/powerpoint/2010/main" val="278969304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a:t>THIS SLIDE AND FOLLOWING SLIDES REMOVED IF --</a:t>
            </a:r>
            <a:r>
              <a:rPr lang="en-US" b="1" i="1" u="sng" dirty="0"/>
              <a:t>NOT</a:t>
            </a:r>
            <a:r>
              <a:rPr lang="en-US" b="1" i="0" u="none" dirty="0"/>
              <a:t>--</a:t>
            </a:r>
            <a:r>
              <a:rPr lang="en-US" b="1" dirty="0"/>
              <a:t>  A “HANDS-ON” PRESENTATIONS</a:t>
            </a:r>
          </a:p>
          <a:p>
            <a:pPr marL="0" marR="0" indent="0" algn="l" defTabSz="914400" rtl="0" eaLnBrk="1" fontAlgn="auto" latinLnBrk="0" hangingPunct="1">
              <a:lnSpc>
                <a:spcPct val="100000"/>
              </a:lnSpc>
              <a:spcBef>
                <a:spcPts val="0"/>
              </a:spcBef>
              <a:spcAft>
                <a:spcPts val="0"/>
              </a:spcAft>
              <a:buClrTx/>
              <a:buSzTx/>
              <a:buFontTx/>
              <a:buNone/>
              <a:tabLst/>
              <a:defRPr/>
            </a:pPr>
            <a:r>
              <a:rPr lang="en-US" b="1" dirty="0"/>
              <a:t>THIS SLIDE AND FOLLOWING SLIDES REMOVED IF --</a:t>
            </a:r>
            <a:r>
              <a:rPr lang="en-US" b="1" i="1" u="sng" dirty="0"/>
              <a:t>NOT</a:t>
            </a:r>
            <a:r>
              <a:rPr lang="en-US" b="1" i="0" u="none" dirty="0"/>
              <a:t>--</a:t>
            </a:r>
            <a:r>
              <a:rPr lang="en-US" b="1" dirty="0"/>
              <a:t>  A “HANDS-ON” PRESENTATIONS</a:t>
            </a:r>
          </a:p>
          <a:p>
            <a:pPr marL="0" marR="0" indent="0" algn="l" defTabSz="914400" rtl="0" eaLnBrk="1" fontAlgn="auto" latinLnBrk="0" hangingPunct="1">
              <a:lnSpc>
                <a:spcPct val="100000"/>
              </a:lnSpc>
              <a:spcBef>
                <a:spcPts val="0"/>
              </a:spcBef>
              <a:spcAft>
                <a:spcPts val="0"/>
              </a:spcAft>
              <a:buClrTx/>
              <a:buSzTx/>
              <a:buFontTx/>
              <a:buNone/>
              <a:tabLst/>
              <a:defRPr/>
            </a:pPr>
            <a:r>
              <a:rPr lang="en-US" b="1" dirty="0"/>
              <a:t>THIS SLIDE AND FOLLOWING SLIDES REMOVED IF --</a:t>
            </a:r>
            <a:r>
              <a:rPr lang="en-US" b="1" i="1" u="sng" dirty="0"/>
              <a:t>NOT</a:t>
            </a:r>
            <a:r>
              <a:rPr lang="en-US" b="1" i="0" u="none" dirty="0"/>
              <a:t>--</a:t>
            </a:r>
            <a:r>
              <a:rPr lang="en-US" b="1" dirty="0"/>
              <a:t>  A “HANDS-ON” PRESENTATIONS</a:t>
            </a:r>
          </a:p>
          <a:p>
            <a:pPr marL="0" marR="0" indent="0" algn="l" defTabSz="914400" rtl="0" eaLnBrk="1" fontAlgn="auto" latinLnBrk="0" hangingPunct="1">
              <a:lnSpc>
                <a:spcPct val="100000"/>
              </a:lnSpc>
              <a:spcBef>
                <a:spcPts val="0"/>
              </a:spcBef>
              <a:spcAft>
                <a:spcPts val="0"/>
              </a:spcAft>
              <a:buClrTx/>
              <a:buSzTx/>
              <a:buFontTx/>
              <a:buNone/>
              <a:tabLst/>
              <a:defRPr/>
            </a:pPr>
            <a:r>
              <a:rPr lang="en-US" b="1" dirty="0"/>
              <a:t>THIS SLIDE AND FOLLOWING SLIDES REMOVED IF --</a:t>
            </a:r>
            <a:r>
              <a:rPr lang="en-US" b="1" i="1" u="sng" dirty="0"/>
              <a:t>NOT</a:t>
            </a:r>
            <a:r>
              <a:rPr lang="en-US" b="1" i="0" u="none" dirty="0"/>
              <a:t>--</a:t>
            </a:r>
            <a:r>
              <a:rPr lang="en-US" b="1" dirty="0"/>
              <a:t>  A “HANDS-ON” PRESENTATIONS</a:t>
            </a:r>
          </a:p>
          <a:p>
            <a:pPr marL="0" marR="0" indent="0" algn="l" defTabSz="914400" rtl="0" eaLnBrk="1" fontAlgn="auto" latinLnBrk="0" hangingPunct="1">
              <a:lnSpc>
                <a:spcPct val="100000"/>
              </a:lnSpc>
              <a:spcBef>
                <a:spcPts val="0"/>
              </a:spcBef>
              <a:spcAft>
                <a:spcPts val="0"/>
              </a:spcAft>
              <a:buClrTx/>
              <a:buSzTx/>
              <a:buFontTx/>
              <a:buNone/>
              <a:tabLst/>
              <a:defRPr/>
            </a:pPr>
            <a:r>
              <a:rPr lang="en-US" b="1" dirty="0"/>
              <a:t>THIS SLIDE AND FOLLOWING SLIDES REMOVED IF --</a:t>
            </a:r>
            <a:r>
              <a:rPr lang="en-US" b="1" i="1" u="sng" dirty="0"/>
              <a:t>NOT</a:t>
            </a:r>
            <a:r>
              <a:rPr lang="en-US" b="1" i="0" u="none" dirty="0"/>
              <a:t>--</a:t>
            </a:r>
            <a:r>
              <a:rPr lang="en-US" b="1" dirty="0"/>
              <a:t>  A “HANDS-ON” PRESENTATIONS</a:t>
            </a:r>
          </a:p>
          <a:p>
            <a:pPr marL="0" marR="0" indent="0" algn="l" defTabSz="914400" rtl="0" eaLnBrk="1" fontAlgn="auto" latinLnBrk="0" hangingPunct="1">
              <a:lnSpc>
                <a:spcPct val="100000"/>
              </a:lnSpc>
              <a:spcBef>
                <a:spcPts val="0"/>
              </a:spcBef>
              <a:spcAft>
                <a:spcPts val="0"/>
              </a:spcAft>
              <a:buClrTx/>
              <a:buSzTx/>
              <a:buFontTx/>
              <a:buNone/>
              <a:tabLst/>
              <a:defRPr/>
            </a:pPr>
            <a:r>
              <a:rPr lang="en-US" b="1" dirty="0"/>
              <a:t>THIS SLIDE AND FOLLOWING SLIDES REMOVED IF --</a:t>
            </a:r>
            <a:r>
              <a:rPr lang="en-US" b="1" i="1" u="sng" dirty="0"/>
              <a:t>NOT</a:t>
            </a:r>
            <a:r>
              <a:rPr lang="en-US" b="1" i="0" u="none" dirty="0"/>
              <a:t>--</a:t>
            </a:r>
            <a:r>
              <a:rPr lang="en-US" b="1" dirty="0"/>
              <a:t>  A “HANDS-ON” PRESENTATIONS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1"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b="1"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b="1" dirty="0"/>
          </a:p>
          <a:p>
            <a:endParaRPr lang="en-US" dirty="0"/>
          </a:p>
        </p:txBody>
      </p:sp>
      <p:sp>
        <p:nvSpPr>
          <p:cNvPr id="4" name="Slide Number Placeholder 3"/>
          <p:cNvSpPr>
            <a:spLocks noGrp="1"/>
          </p:cNvSpPr>
          <p:nvPr>
            <p:ph type="sldNum" sz="quarter" idx="10"/>
          </p:nvPr>
        </p:nvSpPr>
        <p:spPr/>
        <p:txBody>
          <a:bodyPr/>
          <a:lstStyle/>
          <a:p>
            <a:fld id="{B5EDB04C-B693-480C-B06D-8E843604E679}" type="slidenum">
              <a:rPr lang="en-US" smtClean="0"/>
              <a:t>38</a:t>
            </a:fld>
            <a:endParaRPr lang="en-US"/>
          </a:p>
        </p:txBody>
      </p:sp>
    </p:spTree>
    <p:extLst>
      <p:ext uri="{BB962C8B-B14F-4D97-AF65-F5344CB8AC3E}">
        <p14:creationId xmlns:p14="http://schemas.microsoft.com/office/powerpoint/2010/main" val="13759523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b="1" dirty="0"/>
              <a:t>Debian based</a:t>
            </a:r>
            <a:endParaRPr lang="en-US" dirty="0"/>
          </a:p>
          <a:p>
            <a:endParaRPr lang="en-US" dirty="0"/>
          </a:p>
        </p:txBody>
      </p:sp>
      <p:sp>
        <p:nvSpPr>
          <p:cNvPr id="4" name="Slide Number Placeholder 3"/>
          <p:cNvSpPr>
            <a:spLocks noGrp="1"/>
          </p:cNvSpPr>
          <p:nvPr>
            <p:ph type="sldNum" sz="quarter" idx="10"/>
          </p:nvPr>
        </p:nvSpPr>
        <p:spPr/>
        <p:txBody>
          <a:bodyPr/>
          <a:lstStyle/>
          <a:p>
            <a:fld id="{B5EDB04C-B693-480C-B06D-8E843604E679}" type="slidenum">
              <a:rPr lang="en-US" smtClean="0"/>
              <a:t>40</a:t>
            </a:fld>
            <a:endParaRPr lang="en-US"/>
          </a:p>
        </p:txBody>
      </p:sp>
    </p:spTree>
    <p:extLst>
      <p:ext uri="{BB962C8B-B14F-4D97-AF65-F5344CB8AC3E}">
        <p14:creationId xmlns:p14="http://schemas.microsoft.com/office/powerpoint/2010/main" val="20093941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QQ: What is Secure Access</a:t>
            </a:r>
            <a:r>
              <a:rPr lang="mr-IN" dirty="0"/>
              <a:t>…</a:t>
            </a:r>
            <a:r>
              <a:rPr lang="en-US" dirty="0"/>
              <a:t>.</a:t>
            </a:r>
          </a:p>
        </p:txBody>
      </p:sp>
      <p:sp>
        <p:nvSpPr>
          <p:cNvPr id="4" name="Slide Number Placeholder 3"/>
          <p:cNvSpPr>
            <a:spLocks noGrp="1"/>
          </p:cNvSpPr>
          <p:nvPr>
            <p:ph type="sldNum" sz="quarter" idx="10"/>
          </p:nvPr>
        </p:nvSpPr>
        <p:spPr/>
        <p:txBody>
          <a:bodyPr/>
          <a:lstStyle/>
          <a:p>
            <a:fld id="{B5EDB04C-B693-480C-B06D-8E843604E679}" type="slidenum">
              <a:rPr lang="en-US" smtClean="0"/>
              <a:t>8</a:t>
            </a:fld>
            <a:endParaRPr lang="en-US"/>
          </a:p>
        </p:txBody>
      </p:sp>
    </p:spTree>
    <p:extLst>
      <p:ext uri="{BB962C8B-B14F-4D97-AF65-F5344CB8AC3E}">
        <p14:creationId xmlns:p14="http://schemas.microsoft.com/office/powerpoint/2010/main" val="27384366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Distributed Architecture</a:t>
            </a:r>
          </a:p>
          <a:p>
            <a:r>
              <a:rPr lang="en-US" dirty="0"/>
              <a:t>Loosely-coupled Services designed around Business Capability </a:t>
            </a:r>
          </a:p>
          <a:p>
            <a:r>
              <a:rPr lang="en-US" dirty="0"/>
              <a:t>Data Isolation</a:t>
            </a:r>
          </a:p>
          <a:p>
            <a:r>
              <a:rPr lang="en-US" dirty="0"/>
              <a:t>No Distributed Transactions</a:t>
            </a:r>
          </a:p>
          <a:p>
            <a:r>
              <a:rPr lang="en-US" dirty="0"/>
              <a:t>REST based Services</a:t>
            </a:r>
          </a:p>
          <a:p>
            <a:r>
              <a:rPr lang="en-US" dirty="0"/>
              <a:t>Fault-Tolerant </a:t>
            </a:r>
          </a:p>
          <a:p>
            <a:r>
              <a:rPr lang="en-US" dirty="0"/>
              <a:t>Elastic (Horizontally scalable)</a:t>
            </a:r>
          </a:p>
          <a:p>
            <a:r>
              <a:rPr lang="en-US" dirty="0" err="1"/>
              <a:t>Performant</a:t>
            </a:r>
            <a:endParaRPr lang="en-US" dirty="0"/>
          </a:p>
          <a:p>
            <a:endParaRPr lang="en-US" dirty="0"/>
          </a:p>
        </p:txBody>
      </p:sp>
      <p:sp>
        <p:nvSpPr>
          <p:cNvPr id="4" name="Slide Number Placeholder 3"/>
          <p:cNvSpPr>
            <a:spLocks noGrp="1"/>
          </p:cNvSpPr>
          <p:nvPr>
            <p:ph type="sldNum" sz="quarter" idx="10"/>
          </p:nvPr>
        </p:nvSpPr>
        <p:spPr/>
        <p:txBody>
          <a:bodyPr/>
          <a:lstStyle/>
          <a:p>
            <a:fld id="{B5EDB04C-B693-480C-B06D-8E843604E679}" type="slidenum">
              <a:rPr lang="en-US" smtClean="0"/>
              <a:t>9</a:t>
            </a:fld>
            <a:endParaRPr lang="en-US"/>
          </a:p>
        </p:txBody>
      </p:sp>
    </p:spTree>
    <p:extLst>
      <p:ext uri="{BB962C8B-B14F-4D97-AF65-F5344CB8AC3E}">
        <p14:creationId xmlns:p14="http://schemas.microsoft.com/office/powerpoint/2010/main" val="35053856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Variables… Process(</a:t>
            </a:r>
            <a:r>
              <a:rPr lang="en-US" dirty="0" err="1"/>
              <a:t>es</a:t>
            </a:r>
            <a:r>
              <a:rPr lang="en-US" dirty="0"/>
              <a:t>) </a:t>
            </a:r>
            <a:r>
              <a:rPr lang="en-US" dirty="0">
                <a:sym typeface="Wingdings" panose="05000000000000000000" pitchFamily="2" charset="2"/>
              </a:rPr>
              <a:t> Deploy Frequency           Risk (more </a:t>
            </a:r>
            <a:r>
              <a:rPr lang="en-US" dirty="0" err="1">
                <a:sym typeface="Wingdings" panose="05000000000000000000" pitchFamily="2" charset="2"/>
              </a:rPr>
              <a:t>chg</a:t>
            </a:r>
            <a:r>
              <a:rPr lang="en-US" dirty="0">
                <a:sym typeface="Wingdings" panose="05000000000000000000" pitchFamily="2" charset="2"/>
              </a:rPr>
              <a:t>?)</a:t>
            </a:r>
          </a:p>
          <a:p>
            <a:pPr marL="0" marR="0" indent="0" algn="l" defTabSz="457200" rtl="0" eaLnBrk="1" fontAlgn="auto" latinLnBrk="0" hangingPunct="1">
              <a:lnSpc>
                <a:spcPct val="100000"/>
              </a:lnSpc>
              <a:spcBef>
                <a:spcPts val="0"/>
              </a:spcBef>
              <a:spcAft>
                <a:spcPts val="0"/>
              </a:spcAft>
              <a:buClrTx/>
              <a:buSzTx/>
              <a:buFontTx/>
              <a:buNone/>
              <a:tabLst/>
              <a:defRPr/>
            </a:pPr>
            <a:r>
              <a:rPr lang="en-US" b="0" dirty="0"/>
              <a:t>Autonomous Teams, Feedback, Automation</a:t>
            </a:r>
          </a:p>
          <a:p>
            <a:pPr marL="0" marR="0" lvl="1" indent="0" algn="l" defTabSz="457200" rtl="0" eaLnBrk="1" fontAlgn="auto" latinLnBrk="0" hangingPunct="1">
              <a:lnSpc>
                <a:spcPct val="100000"/>
              </a:lnSpc>
              <a:spcBef>
                <a:spcPts val="0"/>
              </a:spcBef>
              <a:spcAft>
                <a:spcPts val="0"/>
              </a:spcAft>
              <a:buClrTx/>
              <a:buSzTx/>
              <a:buFontTx/>
              <a:buNone/>
              <a:tabLst/>
              <a:defRPr/>
            </a:pPr>
            <a:r>
              <a:rPr lang="en-US" b="0" dirty="0"/>
              <a:t>Frequently tried without full participation of all related groups (testing, development, operations,</a:t>
            </a: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sym typeface="Wingdings" panose="05000000000000000000" pitchFamily="2" charset="2"/>
            </a:endParaRPr>
          </a:p>
          <a:p>
            <a:r>
              <a:rPr lang="en-US" sz="1200" kern="1200" dirty="0">
                <a:solidFill>
                  <a:schemeClr val="tx1"/>
                </a:solidFill>
                <a:effectLst/>
                <a:latin typeface="+mn-lt"/>
                <a:ea typeface="+mn-ea"/>
                <a:cs typeface="+mn-cs"/>
              </a:rPr>
              <a:t>A fundamental principle of DevOps is to treat infrastructure the same way developers treat code. Aka build is repeatable</a:t>
            </a:r>
            <a:r>
              <a:rPr lang="en-US" sz="1200" kern="1200" baseline="0" dirty="0">
                <a:solidFill>
                  <a:schemeClr val="tx1"/>
                </a:solidFill>
                <a:effectLst/>
                <a:latin typeface="+mn-lt"/>
                <a:ea typeface="+mn-ea"/>
                <a:cs typeface="+mn-cs"/>
              </a:rPr>
              <a:t> and reliable.  Example is JSON use for </a:t>
            </a:r>
            <a:r>
              <a:rPr lang="en-US" sz="1200" kern="1200" baseline="0" dirty="0" err="1">
                <a:solidFill>
                  <a:schemeClr val="tx1"/>
                </a:solidFill>
                <a:effectLst/>
                <a:latin typeface="+mn-lt"/>
                <a:ea typeface="+mn-ea"/>
                <a:cs typeface="+mn-cs"/>
              </a:rPr>
              <a:t>CloudFormation</a:t>
            </a:r>
            <a:r>
              <a:rPr lang="en-US" sz="1200" kern="1200" baseline="0" dirty="0">
                <a:solidFill>
                  <a:schemeClr val="tx1"/>
                </a:solidFill>
                <a:effectLst/>
                <a:latin typeface="+mn-lt"/>
                <a:ea typeface="+mn-ea"/>
                <a:cs typeface="+mn-cs"/>
              </a:rPr>
              <a:t>?</a:t>
            </a:r>
            <a:endParaRPr lang="en-US" sz="1200" kern="1200" dirty="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sym typeface="Wingdings" panose="05000000000000000000" pitchFamily="2" charset="2"/>
            </a:endParaRPr>
          </a:p>
          <a:p>
            <a:r>
              <a:rPr lang="en-US" dirty="0"/>
              <a:t>Development needs Change </a:t>
            </a:r>
            <a:r>
              <a:rPr lang="en-US" dirty="0">
                <a:sym typeface="Wingdings"/>
              </a:rPr>
              <a:t> </a:t>
            </a:r>
            <a:r>
              <a:rPr lang="en-US" sz="1200" b="0" i="1" dirty="0"/>
              <a:t>Change is required to fix problems, serve customers</a:t>
            </a:r>
            <a:endParaRPr lang="en-US" b="0" i="1" dirty="0"/>
          </a:p>
          <a:p>
            <a:r>
              <a:rPr lang="en-US" dirty="0"/>
              <a:t>Operations need Stability  </a:t>
            </a:r>
            <a:r>
              <a:rPr lang="en-US" dirty="0">
                <a:sym typeface="Wingdings"/>
              </a:rPr>
              <a:t></a:t>
            </a:r>
            <a:r>
              <a:rPr lang="en-US" sz="1600" dirty="0"/>
              <a:t> </a:t>
            </a:r>
            <a:r>
              <a:rPr lang="en-US" sz="1200" b="0" i="1" dirty="0"/>
              <a:t>Change is the enemy of stability</a:t>
            </a:r>
          </a:p>
          <a:p>
            <a:endParaRPr lang="en-US" dirty="0"/>
          </a:p>
        </p:txBody>
      </p:sp>
      <p:sp>
        <p:nvSpPr>
          <p:cNvPr id="4" name="Slide Number Placeholder 3"/>
          <p:cNvSpPr>
            <a:spLocks noGrp="1"/>
          </p:cNvSpPr>
          <p:nvPr>
            <p:ph type="sldNum" sz="quarter" idx="10"/>
          </p:nvPr>
        </p:nvSpPr>
        <p:spPr/>
        <p:txBody>
          <a:bodyPr/>
          <a:lstStyle/>
          <a:p>
            <a:fld id="{B160F86A-42DF-444D-B051-0385A99E2744}" type="slidenum">
              <a:rPr lang="en-US" smtClean="0"/>
              <a:t>10</a:t>
            </a:fld>
            <a:endParaRPr lang="en-US"/>
          </a:p>
        </p:txBody>
      </p:sp>
    </p:spTree>
    <p:extLst>
      <p:ext uri="{BB962C8B-B14F-4D97-AF65-F5344CB8AC3E}">
        <p14:creationId xmlns:p14="http://schemas.microsoft.com/office/powerpoint/2010/main" val="20445676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many have used Virtualization like </a:t>
            </a:r>
            <a:r>
              <a:rPr lang="en-US" dirty="0" err="1"/>
              <a:t>Vmware</a:t>
            </a:r>
            <a:r>
              <a:rPr lang="en-US" dirty="0"/>
              <a:t>, Parallels, Fusion, etc.</a:t>
            </a:r>
          </a:p>
          <a:p>
            <a:r>
              <a:rPr lang="en-US" dirty="0"/>
              <a:t>Platform independence needs gave rise to Docker.</a:t>
            </a:r>
          </a:p>
          <a:p>
            <a:r>
              <a:rPr lang="en-US" dirty="0"/>
              <a:t>Docker can be run locally or in the cloud facilitating reliable development.</a:t>
            </a:r>
          </a:p>
          <a:p>
            <a:r>
              <a:rPr lang="en-US" dirty="0"/>
              <a:t>Docker has built in features that allow it start multiple containers simultaneously or in order, and can manage its own networking within containers and externally.</a:t>
            </a:r>
          </a:p>
          <a:p>
            <a:r>
              <a:rPr lang="en-US" dirty="0"/>
              <a:t>Docker </a:t>
            </a:r>
            <a:r>
              <a:rPr lang="en-US" dirty="0" err="1"/>
              <a:t>buildfiles</a:t>
            </a:r>
            <a:r>
              <a:rPr lang="en-US" dirty="0"/>
              <a:t> are used to create images which in turn can be instantiated (called a containers) which run on a host OS.</a:t>
            </a:r>
          </a:p>
          <a:p>
            <a:endParaRPr lang="en-US" dirty="0"/>
          </a:p>
        </p:txBody>
      </p:sp>
      <p:sp>
        <p:nvSpPr>
          <p:cNvPr id="4" name="Slide Number Placeholder 3"/>
          <p:cNvSpPr>
            <a:spLocks noGrp="1"/>
          </p:cNvSpPr>
          <p:nvPr>
            <p:ph type="sldNum" sz="quarter" idx="10"/>
          </p:nvPr>
        </p:nvSpPr>
        <p:spPr/>
        <p:txBody>
          <a:bodyPr/>
          <a:lstStyle/>
          <a:p>
            <a:fld id="{B5EDB04C-B693-480C-B06D-8E843604E679}" type="slidenum">
              <a:rPr lang="en-US" smtClean="0"/>
              <a:t>11</a:t>
            </a:fld>
            <a:endParaRPr lang="en-US"/>
          </a:p>
        </p:txBody>
      </p:sp>
    </p:spTree>
    <p:extLst>
      <p:ext uri="{BB962C8B-B14F-4D97-AF65-F5344CB8AC3E}">
        <p14:creationId xmlns:p14="http://schemas.microsoft.com/office/powerpoint/2010/main" val="15636339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React</a:t>
            </a:r>
            <a:r>
              <a:rPr lang="en-US" baseline="0" dirty="0"/>
              <a:t> and Angular seem to be the most in-demand web frameworks at the moment.</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Advantages Easier to build and Maintain Responsive Application, best utilization of REST and highly scalable/available applications.</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disadvantages of potential model duplication, JavaScript memory issues, and business logic in JavaScript.</a:t>
            </a:r>
          </a:p>
          <a:p>
            <a:endParaRPr lang="en-US" dirty="0"/>
          </a:p>
        </p:txBody>
      </p:sp>
      <p:sp>
        <p:nvSpPr>
          <p:cNvPr id="4" name="Slide Number Placeholder 3"/>
          <p:cNvSpPr>
            <a:spLocks noGrp="1"/>
          </p:cNvSpPr>
          <p:nvPr>
            <p:ph type="sldNum" sz="quarter" idx="10"/>
          </p:nvPr>
        </p:nvSpPr>
        <p:spPr/>
        <p:txBody>
          <a:bodyPr/>
          <a:lstStyle/>
          <a:p>
            <a:fld id="{B5EDB04C-B693-480C-B06D-8E843604E679}" type="slidenum">
              <a:rPr lang="en-US" smtClean="0"/>
              <a:t>12</a:t>
            </a:fld>
            <a:endParaRPr lang="en-US"/>
          </a:p>
        </p:txBody>
      </p:sp>
    </p:spTree>
    <p:extLst>
      <p:ext uri="{BB962C8B-B14F-4D97-AF65-F5344CB8AC3E}">
        <p14:creationId xmlns:p14="http://schemas.microsoft.com/office/powerpoint/2010/main" val="34412639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Resilience (aka Fault Tolerance)</a:t>
            </a:r>
          </a:p>
          <a:p>
            <a:r>
              <a:rPr lang="en-US" baseline="0" dirty="0"/>
              <a:t>Dynamic</a:t>
            </a:r>
          </a:p>
          <a:p>
            <a:r>
              <a:rPr lang="en-US" baseline="0" dirty="0"/>
              <a:t>Operational (Performance, etc)</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GeoLatency</a:t>
            </a:r>
            <a:r>
              <a:rPr lang="en-US" baseline="0" dirty="0"/>
              <a:t> Based Routing &amp; RTE 53 Points of Presence</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CloudWatch can reboot etc</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Break into domains</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a:t>Loosly</a:t>
            </a:r>
            <a:r>
              <a:rPr lang="en-US" baseline="0" dirty="0"/>
              <a:t> Coupled verticals with isolated persistence</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AWS ELB is also a traditional proxy-based load balancing solution whereas with Eureka it is different in that the load balancing happens at the instance/server/host level.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While you can theoretically put your mid-tier services behind the AWS ELB, in EC2 classic you expose them to the outside world and there by losing all the usefulness of the AWS security groups.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Another important aspect that differentiates proxy-based load balancing from load balancing using Eureka is that your application can be resilient to the outages of the load balancers, since the information regarding the available servers is cached on the client. This does require a small amount of memory, but buys better resiliency.</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B5EDB04C-B693-480C-B06D-8E843604E679}" type="slidenum">
              <a:rPr lang="en-US" smtClean="0"/>
              <a:t>14</a:t>
            </a:fld>
            <a:endParaRPr lang="en-US"/>
          </a:p>
        </p:txBody>
      </p:sp>
    </p:spTree>
    <p:extLst>
      <p:ext uri="{BB962C8B-B14F-4D97-AF65-F5344CB8AC3E}">
        <p14:creationId xmlns:p14="http://schemas.microsoft.com/office/powerpoint/2010/main" val="32393403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1" dirty="0"/>
              <a:t>Cross-origin resource sharing</a:t>
            </a:r>
            <a:r>
              <a:rPr lang="en-US" sz="1800" dirty="0"/>
              <a:t> (</a:t>
            </a:r>
            <a:r>
              <a:rPr lang="en-US" sz="1800" b="1" dirty="0"/>
              <a:t>CORS</a:t>
            </a:r>
            <a:r>
              <a:rPr lang="en-US" sz="1800" dirty="0"/>
              <a:t>) is a mechanism that allows restricted resources (e.g. fonts, JavaScript, etc.) on a web page to be requested from another domain outside the domain from which the resource originated.</a:t>
            </a:r>
            <a:endParaRPr lang="en-US" sz="1800" i="1" dirty="0">
              <a:solidFill>
                <a:srgbClr val="FFFFFF"/>
              </a:solidFill>
            </a:endParaRPr>
          </a:p>
          <a:p>
            <a:r>
              <a:rPr lang="en-US" sz="1800" i="1" dirty="0">
                <a:solidFill>
                  <a:srgbClr val="FFFFFF"/>
                </a:solidFill>
              </a:rPr>
              <a:t>Pre-Configured LB endpoints</a:t>
            </a:r>
          </a:p>
          <a:p>
            <a:r>
              <a:rPr lang="en-US" sz="1800" b="1" i="0" dirty="0">
                <a:solidFill>
                  <a:srgbClr val="FF0000"/>
                </a:solidFill>
                <a:latin typeface="Impact"/>
              </a:rPr>
              <a:t>Can be separated into EDGE and MIDDLE Tier</a:t>
            </a:r>
          </a:p>
          <a:p>
            <a:endParaRPr lang="en-US" sz="1800" b="1" i="0" dirty="0">
              <a:solidFill>
                <a:srgbClr val="FF0000"/>
              </a:solidFill>
              <a:latin typeface="Impact"/>
            </a:endParaRPr>
          </a:p>
          <a:p>
            <a:r>
              <a:rPr lang="en-US" sz="2000" b="1" i="0" dirty="0">
                <a:solidFill>
                  <a:srgbClr val="FF0000"/>
                </a:solidFill>
                <a:latin typeface="Impact"/>
              </a:rPr>
              <a:t>AWS ELB is also a traditional proxy-based load balancing solution whereas with Eureka it is different in that the load balancing happens at the instance/server/host level. </a:t>
            </a:r>
          </a:p>
        </p:txBody>
      </p:sp>
      <p:sp>
        <p:nvSpPr>
          <p:cNvPr id="4" name="Slide Number Placeholder 3"/>
          <p:cNvSpPr>
            <a:spLocks noGrp="1"/>
          </p:cNvSpPr>
          <p:nvPr>
            <p:ph type="sldNum" sz="quarter" idx="10"/>
          </p:nvPr>
        </p:nvSpPr>
        <p:spPr/>
        <p:txBody>
          <a:bodyPr/>
          <a:lstStyle/>
          <a:p>
            <a:fld id="{B5EDB04C-B693-480C-B06D-8E843604E679}" type="slidenum">
              <a:rPr lang="en-US" smtClean="0"/>
              <a:t>15</a:t>
            </a:fld>
            <a:endParaRPr lang="en-US"/>
          </a:p>
        </p:txBody>
      </p:sp>
    </p:spTree>
    <p:extLst>
      <p:ext uri="{BB962C8B-B14F-4D97-AF65-F5344CB8AC3E}">
        <p14:creationId xmlns:p14="http://schemas.microsoft.com/office/powerpoint/2010/main" val="27896930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2">
        <a:schemeClr val="bg2"/>
      </p:bgRef>
    </p:bg>
    <p:spTree>
      <p:nvGrpSpPr>
        <p:cNvPr id="1" name=""/>
        <p:cNvGrpSpPr/>
        <p:nvPr/>
      </p:nvGrpSpPr>
      <p:grpSpPr>
        <a:xfrm>
          <a:off x="0" y="0"/>
          <a:ext cx="0" cy="0"/>
          <a:chOff x="0" y="0"/>
          <a:chExt cx="0" cy="0"/>
        </a:xfrm>
      </p:grpSpPr>
      <p:sp>
        <p:nvSpPr>
          <p:cNvPr id="9" name="Rectangle 8"/>
          <p:cNvSpPr/>
          <p:nvPr/>
        </p:nvSpPr>
        <p:spPr bwMode="ltGray">
          <a:xfrm>
            <a:off x="0" y="0"/>
            <a:ext cx="9143999" cy="513543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1"/>
          <p:cNvSpPr>
            <a:spLocks noGrp="1"/>
          </p:cNvSpPr>
          <p:nvPr>
            <p:ph type="ctrTitle"/>
          </p:nvPr>
        </p:nvSpPr>
        <p:spPr>
          <a:xfrm>
            <a:off x="685800" y="3355848"/>
            <a:ext cx="8077200" cy="1673352"/>
          </a:xfrm>
        </p:spPr>
        <p:txBody>
          <a:bodyPr vert="horz" lIns="91440" tIns="0" rIns="45720" bIns="0" rtlCol="0" anchor="t">
            <a:normAutofit/>
            <a:scene3d>
              <a:camera prst="orthographicFront"/>
              <a:lightRig rig="threePt" dir="t">
                <a:rot lat="0" lon="0" rev="4800000"/>
              </a:lightRig>
            </a:scene3d>
            <a:sp3d prstMaterial="matte">
              <a:bevelT w="50800" h="10160"/>
            </a:sp3d>
          </a:bodyPr>
          <a:lstStyle>
            <a:lvl1pPr algn="l">
              <a:defRPr sz="4700" b="1"/>
            </a:lvl1pPr>
            <a:extLst/>
          </a:lstStyle>
          <a:p>
            <a:r>
              <a:rPr kumimoji="0" lang="en-US"/>
              <a:t>Click to edit Master title style</a:t>
            </a:r>
          </a:p>
        </p:txBody>
      </p:sp>
      <p:sp>
        <p:nvSpPr>
          <p:cNvPr id="3" name="Subtitle 2"/>
          <p:cNvSpPr>
            <a:spLocks noGrp="1"/>
          </p:cNvSpPr>
          <p:nvPr>
            <p:ph type="subTitle" idx="1"/>
          </p:nvPr>
        </p:nvSpPr>
        <p:spPr>
          <a:xfrm>
            <a:off x="685800" y="1828800"/>
            <a:ext cx="8077200" cy="1499616"/>
          </a:xfrm>
        </p:spPr>
        <p:txBody>
          <a:bodyPr lIns="118872" tIns="0" rIns="45720" bIns="0" anchor="b"/>
          <a:lstStyle>
            <a:lvl1pPr marL="0" indent="0" algn="l">
              <a:buNone/>
              <a:defRPr sz="2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extLst/>
          </a:lstStyle>
          <a:p>
            <a:r>
              <a:rPr kumimoji="0" lang="en-US"/>
              <a:t>Click to edit Master subtitle style</a:t>
            </a:r>
          </a:p>
        </p:txBody>
      </p:sp>
      <p:sp>
        <p:nvSpPr>
          <p:cNvPr id="4" name="Date Placeholder 3"/>
          <p:cNvSpPr>
            <a:spLocks noGrp="1"/>
          </p:cNvSpPr>
          <p:nvPr>
            <p:ph type="dt" sz="half" idx="10"/>
          </p:nvPr>
        </p:nvSpPr>
        <p:spPr/>
        <p:txBody>
          <a:bodyPr/>
          <a:lstStyle/>
          <a:p>
            <a:fld id="{5A285CFB-C5E4-4F60-9B88-624D30D71CB5}" type="datetime1">
              <a:rPr lang="en-US" smtClean="0"/>
              <a:t>2/8/2017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
        <p:nvSpPr>
          <p:cNvPr id="10" name="Rectangle 9"/>
          <p:cNvSpPr/>
          <p:nvPr/>
        </p:nvSpPr>
        <p:spPr bwMode="invGray">
          <a:xfrm>
            <a:off x="0" y="5128334"/>
            <a:ext cx="9144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83FDCE33-4107-4C75-9CCE-6FE3E3260FFE}" type="datetime1">
              <a:rPr lang="en-US" smtClean="0"/>
              <a:t>2/8/2017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p:cNvSpPr/>
          <p:nvPr/>
        </p:nvSpPr>
        <p:spPr bwMode="invGray">
          <a:xfrm>
            <a:off x="6598920" y="0"/>
            <a:ext cx="45720" cy="6858000"/>
          </a:xfrm>
          <a:prstGeom prst="rect">
            <a:avLst/>
          </a:prstGeom>
          <a:solidFill>
            <a:srgbClr val="FFFFFF"/>
          </a:solidFill>
          <a:ln w="48000" cap="flat" cmpd="thickThin" algn="ctr">
            <a:noFill/>
            <a:prstDash val="solid"/>
          </a:ln>
          <a:effectLst>
            <a:outerShdw blurRad="31750" dist="10160" dir="108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8" name="Rectangle 7"/>
          <p:cNvSpPr/>
          <p:nvPr/>
        </p:nvSpPr>
        <p:spPr bwMode="ltGray">
          <a:xfrm>
            <a:off x="6647687" y="0"/>
            <a:ext cx="2514601" cy="685800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Vertical Title 1"/>
          <p:cNvSpPr>
            <a:spLocks noGrp="1"/>
          </p:cNvSpPr>
          <p:nvPr>
            <p:ph type="title" orient="vert"/>
          </p:nvPr>
        </p:nvSpPr>
        <p:spPr>
          <a:xfrm>
            <a:off x="6781800" y="274640"/>
            <a:ext cx="19050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304800"/>
            <a:ext cx="60198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05F8F8D8-BF75-48FA-AF71-5B3F5A75D498}" type="datetime1">
              <a:rPr lang="en-US" smtClean="0"/>
              <a:t>2/8/2017</a:t>
            </a:fld>
            <a:endParaRPr lang="en-US"/>
          </a:p>
        </p:txBody>
      </p:sp>
      <p:sp>
        <p:nvSpPr>
          <p:cNvPr id="5" name="Footer Placeholder 4"/>
          <p:cNvSpPr>
            <a:spLocks noGrp="1"/>
          </p:cNvSpPr>
          <p:nvPr>
            <p:ph type="ftr" sz="quarter" idx="11"/>
          </p:nvPr>
        </p:nvSpPr>
        <p:spPr>
          <a:xfrm>
            <a:off x="2640597" y="6377459"/>
            <a:ext cx="3836404" cy="365125"/>
          </a:xfrm>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Cover">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0944" cy="6855708"/>
          </a:xfrm>
          <a:prstGeom prst="rect">
            <a:avLst/>
          </a:prstGeom>
        </p:spPr>
      </p:pic>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42899" y="347472"/>
            <a:ext cx="1143000" cy="474895"/>
          </a:xfrm>
          <a:prstGeom prst="rect">
            <a:avLst/>
          </a:prstGeom>
        </p:spPr>
      </p:pic>
      <p:sp>
        <p:nvSpPr>
          <p:cNvPr id="2" name="Title 1"/>
          <p:cNvSpPr>
            <a:spLocks noGrp="1"/>
          </p:cNvSpPr>
          <p:nvPr>
            <p:ph type="title" hasCustomPrompt="1"/>
          </p:nvPr>
        </p:nvSpPr>
        <p:spPr>
          <a:xfrm>
            <a:off x="342900" y="1569205"/>
            <a:ext cx="7958281" cy="2211837"/>
          </a:xfrm>
          <a:prstGeom prst="rect">
            <a:avLst/>
          </a:prstGeom>
        </p:spPr>
        <p:txBody>
          <a:bodyPr lIns="0" tIns="0" rIns="0" bIns="0" anchor="b">
            <a:noAutofit/>
          </a:bodyPr>
          <a:lstStyle>
            <a:lvl1pPr algn="l">
              <a:lnSpc>
                <a:spcPct val="90000"/>
              </a:lnSpc>
              <a:defRPr sz="4600" b="1" cap="none">
                <a:solidFill>
                  <a:schemeClr val="bg1"/>
                </a:solidFill>
                <a:latin typeface="Roboto" charset="0"/>
                <a:ea typeface="Roboto" charset="0"/>
                <a:cs typeface="Roboto" charset="0"/>
              </a:defRPr>
            </a:lvl1pPr>
          </a:lstStyle>
          <a:p>
            <a:r>
              <a:rPr lang="en-US" dirty="0" smtClean="0"/>
              <a:t>Click to edit master </a:t>
            </a:r>
            <a:br>
              <a:rPr lang="en-US" dirty="0" smtClean="0"/>
            </a:br>
            <a:r>
              <a:rPr lang="en-US" dirty="0" smtClean="0"/>
              <a:t>title style</a:t>
            </a:r>
            <a:endParaRPr lang="en-US" dirty="0"/>
          </a:p>
        </p:txBody>
      </p:sp>
      <p:sp>
        <p:nvSpPr>
          <p:cNvPr id="3" name="Text Placeholder 2"/>
          <p:cNvSpPr>
            <a:spLocks noGrp="1"/>
          </p:cNvSpPr>
          <p:nvPr>
            <p:ph type="body" idx="1"/>
          </p:nvPr>
        </p:nvSpPr>
        <p:spPr>
          <a:xfrm>
            <a:off x="342900" y="3855204"/>
            <a:ext cx="7772400" cy="487068"/>
          </a:xfrm>
          <a:prstGeom prst="rect">
            <a:avLst/>
          </a:prstGeom>
        </p:spPr>
        <p:txBody>
          <a:bodyPr lIns="0" tIns="0" rIns="0" bIns="0" anchor="t">
            <a:normAutofit/>
          </a:bodyPr>
          <a:lstStyle>
            <a:lvl1pPr marL="0" indent="0">
              <a:buNone/>
              <a:defRPr sz="1800" b="1" i="0">
                <a:solidFill>
                  <a:srgbClr val="768693"/>
                </a:solidFill>
                <a:latin typeface="Roboto" charset="0"/>
                <a:ea typeface="Roboto" charset="0"/>
                <a:cs typeface="Roboto" charset="0"/>
              </a:defRPr>
            </a:lvl1pPr>
            <a:lvl2pPr marL="457189" indent="0">
              <a:buNone/>
              <a:defRPr sz="1800">
                <a:solidFill>
                  <a:schemeClr val="tx1">
                    <a:tint val="75000"/>
                  </a:schemeClr>
                </a:solidFill>
              </a:defRPr>
            </a:lvl2pPr>
            <a:lvl3pPr marL="914378" indent="0">
              <a:buNone/>
              <a:defRPr sz="1600">
                <a:solidFill>
                  <a:schemeClr val="tx1">
                    <a:tint val="75000"/>
                  </a:schemeClr>
                </a:solidFill>
              </a:defRPr>
            </a:lvl3pPr>
            <a:lvl4pPr marL="1371566" indent="0">
              <a:buNone/>
              <a:defRPr sz="1400">
                <a:solidFill>
                  <a:schemeClr val="tx1">
                    <a:tint val="75000"/>
                  </a:schemeClr>
                </a:solidFill>
              </a:defRPr>
            </a:lvl4pPr>
            <a:lvl5pPr marL="1828754" indent="0">
              <a:buNone/>
              <a:defRPr sz="1400">
                <a:solidFill>
                  <a:schemeClr val="tx1">
                    <a:tint val="75000"/>
                  </a:schemeClr>
                </a:solidFill>
              </a:defRPr>
            </a:lvl5pPr>
            <a:lvl6pPr marL="2285943" indent="0">
              <a:buNone/>
              <a:defRPr sz="1400">
                <a:solidFill>
                  <a:schemeClr val="tx1">
                    <a:tint val="75000"/>
                  </a:schemeClr>
                </a:solidFill>
              </a:defRPr>
            </a:lvl6pPr>
            <a:lvl7pPr marL="2743132" indent="0">
              <a:buNone/>
              <a:defRPr sz="1400">
                <a:solidFill>
                  <a:schemeClr val="tx1">
                    <a:tint val="75000"/>
                  </a:schemeClr>
                </a:solidFill>
              </a:defRPr>
            </a:lvl7pPr>
            <a:lvl8pPr marL="3200320" indent="0">
              <a:buNone/>
              <a:defRPr sz="1400">
                <a:solidFill>
                  <a:schemeClr val="tx1">
                    <a:tint val="75000"/>
                  </a:schemeClr>
                </a:solidFill>
              </a:defRPr>
            </a:lvl8pPr>
            <a:lvl9pPr marL="3657509" indent="0">
              <a:buNone/>
              <a:defRPr sz="1400">
                <a:solidFill>
                  <a:schemeClr val="tx1">
                    <a:tint val="75000"/>
                  </a:schemeClr>
                </a:solidFill>
              </a:defRPr>
            </a:lvl9pPr>
          </a:lstStyle>
          <a:p>
            <a:pPr lvl="0"/>
            <a:r>
              <a:rPr lang="en-US" dirty="0" smtClean="0"/>
              <a:t>Click to edit Master text styles</a:t>
            </a:r>
          </a:p>
        </p:txBody>
      </p:sp>
      <p:sp>
        <p:nvSpPr>
          <p:cNvPr id="7" name="Slide Number Placeholder 4"/>
          <p:cNvSpPr>
            <a:spLocks noGrp="1"/>
          </p:cNvSpPr>
          <p:nvPr>
            <p:ph type="sldNum" sz="quarter" idx="12"/>
          </p:nvPr>
        </p:nvSpPr>
        <p:spPr>
          <a:xfrm>
            <a:off x="6749166" y="6239621"/>
            <a:ext cx="2057400" cy="365125"/>
          </a:xfrm>
          <a:prstGeom prst="rect">
            <a:avLst/>
          </a:prstGeom>
        </p:spPr>
        <p:txBody>
          <a:bodyPr lIns="0" tIns="0" rIns="0" bIns="0" anchor="b"/>
          <a:lstStyle>
            <a:lvl1pPr algn="r">
              <a:defRPr sz="750" b="0" i="0">
                <a:solidFill>
                  <a:srgbClr val="768693"/>
                </a:solidFill>
                <a:latin typeface="Roboto" charset="0"/>
                <a:ea typeface="Roboto" charset="0"/>
                <a:cs typeface="Roboto" charset="0"/>
              </a:defRPr>
            </a:lvl1pPr>
          </a:lstStyle>
          <a:p>
            <a:fld id="{EE4822F8-B167-E045-B442-1AB046F956D4}" type="slidenum">
              <a:rPr lang="en-US" smtClean="0"/>
              <a:pPr/>
              <a:t>‹#›</a:t>
            </a:fld>
            <a:endParaRPr lang="en-US" dirty="0"/>
          </a:p>
        </p:txBody>
      </p:sp>
      <p:sp>
        <p:nvSpPr>
          <p:cNvPr id="8" name="Title 1"/>
          <p:cNvSpPr txBox="1">
            <a:spLocks/>
          </p:cNvSpPr>
          <p:nvPr userDrawn="1"/>
        </p:nvSpPr>
        <p:spPr>
          <a:xfrm>
            <a:off x="342901" y="6317059"/>
            <a:ext cx="1929653" cy="287686"/>
          </a:xfrm>
          <a:prstGeom prst="rect">
            <a:avLst/>
          </a:prstGeom>
        </p:spPr>
        <p:txBody>
          <a:bodyPr vert="horz" lIns="0" tIns="0" rIns="0" bIns="0" rtlCol="0" anchor="b">
            <a:noAutofit/>
          </a:bodyPr>
          <a:lstStyle>
            <a:lvl1pPr algn="l" defTabSz="1219170" rtl="0" eaLnBrk="1" latinLnBrk="0" hangingPunct="1">
              <a:lnSpc>
                <a:spcPct val="90000"/>
              </a:lnSpc>
              <a:spcBef>
                <a:spcPct val="0"/>
              </a:spcBef>
              <a:buNone/>
              <a:defRPr sz="7200" b="1" kern="1200" cap="none">
                <a:solidFill>
                  <a:schemeClr val="bg1"/>
                </a:solidFill>
                <a:latin typeface="Roboto" charset="0"/>
                <a:ea typeface="Roboto" charset="0"/>
                <a:cs typeface="Roboto" charset="0"/>
              </a:defRPr>
            </a:lvl1pPr>
          </a:lstStyle>
          <a:p>
            <a:r>
              <a:rPr lang="en-US" sz="750" b="0" dirty="0" smtClean="0">
                <a:solidFill>
                  <a:srgbClr val="768693"/>
                </a:solidFill>
              </a:rPr>
              <a:t>© 2017</a:t>
            </a:r>
            <a:r>
              <a:rPr lang="en-US" sz="750" b="0" baseline="0" dirty="0" smtClean="0">
                <a:solidFill>
                  <a:srgbClr val="768693"/>
                </a:solidFill>
              </a:rPr>
              <a:t> Arity, LLC. All rights reserved.</a:t>
            </a:r>
            <a:endParaRPr lang="en-US" sz="750" b="0" dirty="0">
              <a:solidFill>
                <a:srgbClr val="768693"/>
              </a:solidFill>
            </a:endParaRPr>
          </a:p>
        </p:txBody>
      </p:sp>
    </p:spTree>
    <p:extLst>
      <p:ext uri="{BB962C8B-B14F-4D97-AF65-F5344CB8AC3E}">
        <p14:creationId xmlns:p14="http://schemas.microsoft.com/office/powerpoint/2010/main" val="33611455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55448"/>
            <a:ext cx="8229600" cy="1252728"/>
          </a:xfrm>
        </p:spPr>
        <p:txBody>
          <a:bodyPr/>
          <a:lstStyle/>
          <a:p>
            <a:r>
              <a:rPr kumimoji="0" lang="en-US"/>
              <a:t>Click to edit Master title style</a:t>
            </a:r>
          </a:p>
        </p:txBody>
      </p:sp>
      <p:sp>
        <p:nvSpPr>
          <p:cNvPr id="3" name="Content Placeholder 2"/>
          <p:cNvSpPr>
            <a:spLocks noGrp="1"/>
          </p:cNvSpPr>
          <p:nvPr>
            <p:ph idx="1"/>
          </p:nvPr>
        </p:nvSpPr>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0803F685-4E6B-4261-8A13-C5575D5F7B31}" type="datetime1">
              <a:rPr lang="en-US" smtClean="0"/>
              <a:t>2/8/2017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2">
        <a:schemeClr val="bg2"/>
      </p:bgRef>
    </p:bg>
    <p:spTree>
      <p:nvGrpSpPr>
        <p:cNvPr id="1" name=""/>
        <p:cNvGrpSpPr/>
        <p:nvPr/>
      </p:nvGrpSpPr>
      <p:grpSpPr>
        <a:xfrm>
          <a:off x="0" y="0"/>
          <a:ext cx="0" cy="0"/>
          <a:chOff x="0" y="0"/>
          <a:chExt cx="0" cy="0"/>
        </a:xfrm>
      </p:grpSpPr>
      <p:sp>
        <p:nvSpPr>
          <p:cNvPr id="9" name="Rectangle 8"/>
          <p:cNvSpPr/>
          <p:nvPr/>
        </p:nvSpPr>
        <p:spPr bwMode="ltGray">
          <a:xfrm>
            <a:off x="0" y="1"/>
            <a:ext cx="9144000" cy="260252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12" name="Rectangle 11"/>
          <p:cNvSpPr/>
          <p:nvPr/>
        </p:nvSpPr>
        <p:spPr bwMode="invGray">
          <a:xfrm>
            <a:off x="0" y="2602520"/>
            <a:ext cx="9144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1"/>
          <p:cNvSpPr>
            <a:spLocks noGrp="1"/>
          </p:cNvSpPr>
          <p:nvPr>
            <p:ph type="title"/>
          </p:nvPr>
        </p:nvSpPr>
        <p:spPr>
          <a:xfrm>
            <a:off x="749808" y="118872"/>
            <a:ext cx="8013192" cy="1636776"/>
          </a:xfrm>
        </p:spPr>
        <p:txBody>
          <a:bodyPr vert="horz" lIns="91440" tIns="0" rIns="91440" bIns="0" rtlCol="0" anchor="b">
            <a:normAutofit/>
            <a:scene3d>
              <a:camera prst="orthographicFront"/>
              <a:lightRig rig="threePt" dir="t">
                <a:rot lat="0" lon="0" rev="4800000"/>
              </a:lightRig>
            </a:scene3d>
            <a:sp3d prstMaterial="matte">
              <a:bevelT w="50800" h="10160"/>
            </a:sp3d>
          </a:bodyPr>
          <a:lstStyle>
            <a:lvl1pPr algn="l">
              <a:defRPr sz="4700" b="1" cap="none" baseline="0"/>
            </a:lvl1pPr>
            <a:extLst/>
          </a:lstStyle>
          <a:p>
            <a:r>
              <a:rPr kumimoji="0" lang="en-US"/>
              <a:t>Click to edit Master title style</a:t>
            </a:r>
          </a:p>
        </p:txBody>
      </p:sp>
      <p:sp>
        <p:nvSpPr>
          <p:cNvPr id="3" name="Text Placeholder 2"/>
          <p:cNvSpPr>
            <a:spLocks noGrp="1"/>
          </p:cNvSpPr>
          <p:nvPr>
            <p:ph type="body" idx="1"/>
          </p:nvPr>
        </p:nvSpPr>
        <p:spPr>
          <a:xfrm>
            <a:off x="740664" y="1828800"/>
            <a:ext cx="8022336" cy="685800"/>
          </a:xfrm>
        </p:spPr>
        <p:txBody>
          <a:bodyPr lIns="146304" tIns="0" rIns="45720" bIns="0" anchor="t"/>
          <a:lstStyle>
            <a:lvl1pPr marL="0" indent="0">
              <a:buNone/>
              <a:defRPr sz="20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extLst/>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fld id="{7B92F1F1-FB07-4D72-ACBD-E7EDBD935399}" type="datetime1">
              <a:rPr lang="en-US" smtClean="0"/>
              <a:t>2/8/2017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sz="half" idx="1"/>
          </p:nvPr>
        </p:nvSpPr>
        <p:spPr>
          <a:xfrm>
            <a:off x="457200" y="1773936"/>
            <a:ext cx="4038600" cy="4623816"/>
          </a:xfrm>
        </p:spPr>
        <p:txBody>
          <a:bodyPr lIns="91440"/>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4648200" y="1773936"/>
            <a:ext cx="4038600" cy="462381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E41789F7-66CF-47DD-B895-87F665B180F7}" type="datetime1">
              <a:rPr lang="en-US" smtClean="0"/>
              <a:t>2/8/2017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extLst/>
          </a:lstStyle>
          <a:p>
            <a:r>
              <a:rPr kumimoji="0" lang="en-US"/>
              <a:t>Click to edit Master title style</a:t>
            </a:r>
          </a:p>
        </p:txBody>
      </p:sp>
      <p:sp>
        <p:nvSpPr>
          <p:cNvPr id="3" name="Text Placeholder 2"/>
          <p:cNvSpPr>
            <a:spLocks noGrp="1"/>
          </p:cNvSpPr>
          <p:nvPr>
            <p:ph type="body" idx="1"/>
          </p:nvPr>
        </p:nvSpPr>
        <p:spPr>
          <a:xfrm>
            <a:off x="457200" y="1698987"/>
            <a:ext cx="4040188" cy="715355"/>
          </a:xfrm>
        </p:spPr>
        <p:txBody>
          <a:bodyPr lIns="146304" anchor="ctr"/>
          <a:lstStyle>
            <a:lvl1pPr marL="0" indent="0">
              <a:buNone/>
              <a:defRPr sz="23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extLst/>
          </a:lstStyle>
          <a:p>
            <a:pPr lvl="0" eaLnBrk="1" latinLnBrk="0" hangingPunct="1"/>
            <a:r>
              <a:rPr kumimoji="0" lang="en-US"/>
              <a:t>Click to edit Master text styles</a:t>
            </a:r>
          </a:p>
        </p:txBody>
      </p:sp>
      <p:sp>
        <p:nvSpPr>
          <p:cNvPr id="4" name="Content Placeholder 3"/>
          <p:cNvSpPr>
            <a:spLocks noGrp="1"/>
          </p:cNvSpPr>
          <p:nvPr>
            <p:ph sz="half" idx="2"/>
          </p:nvPr>
        </p:nvSpPr>
        <p:spPr>
          <a:xfrm>
            <a:off x="457200" y="2449512"/>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Text Placeholder 4"/>
          <p:cNvSpPr>
            <a:spLocks noGrp="1"/>
          </p:cNvSpPr>
          <p:nvPr>
            <p:ph type="body" sz="quarter" idx="3"/>
          </p:nvPr>
        </p:nvSpPr>
        <p:spPr>
          <a:xfrm>
            <a:off x="4645025" y="1698987"/>
            <a:ext cx="4041775" cy="715355"/>
          </a:xfrm>
        </p:spPr>
        <p:txBody>
          <a:bodyPr lIns="146304" anchor="ctr"/>
          <a:lstStyle>
            <a:lvl1pPr marL="0" indent="0">
              <a:buNone/>
              <a:defRPr sz="23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extLst/>
          </a:lstStyle>
          <a:p>
            <a:pPr lvl="0" eaLnBrk="1" latinLnBrk="0" hangingPunct="1"/>
            <a:r>
              <a:rPr kumimoji="0" lang="en-US"/>
              <a:t>Click to edit Master text styles</a:t>
            </a:r>
          </a:p>
        </p:txBody>
      </p:sp>
      <p:sp>
        <p:nvSpPr>
          <p:cNvPr id="6" name="Content Placeholder 5"/>
          <p:cNvSpPr>
            <a:spLocks noGrp="1"/>
          </p:cNvSpPr>
          <p:nvPr>
            <p:ph sz="quarter" idx="4"/>
          </p:nvPr>
        </p:nvSpPr>
        <p:spPr>
          <a:xfrm>
            <a:off x="4645025" y="2449512"/>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0"/>
          </p:nvPr>
        </p:nvSpPr>
        <p:spPr/>
        <p:txBody>
          <a:bodyPr/>
          <a:lstStyle/>
          <a:p>
            <a:fld id="{53816CBD-3228-4C20-B850-5313F03B9313}" type="datetime1">
              <a:rPr lang="en-US" smtClean="0"/>
              <a:t>2/8/2017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Date Placeholder 2"/>
          <p:cNvSpPr>
            <a:spLocks noGrp="1"/>
          </p:cNvSpPr>
          <p:nvPr>
            <p:ph type="dt" sz="half" idx="10"/>
          </p:nvPr>
        </p:nvSpPr>
        <p:spPr/>
        <p:txBody>
          <a:bodyPr/>
          <a:lstStyle/>
          <a:p>
            <a:fld id="{31B9706A-B280-46D8-8B62-063AF66705A5}" type="datetime1">
              <a:rPr lang="en-US" smtClean="0"/>
              <a:t>2/8/2017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7E86AA9-DD97-4058-AF83-D3B577B78B60}" type="datetime1">
              <a:rPr lang="en-US" smtClean="0"/>
              <a:t>2/8/2017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7838" y="152400"/>
            <a:ext cx="2523744" cy="978408"/>
          </a:xfrm>
        </p:spPr>
        <p:txBody>
          <a:bodyPr vert="horz" lIns="73152" rIns="45720" bIns="0" rtlCol="0" anchor="b">
            <a:normAutofit/>
            <a:sp3d prstMaterial="matte"/>
          </a:bodyPr>
          <a:lstStyle>
            <a:lvl1pPr algn="l">
              <a:defRPr sz="2000" b="0"/>
            </a:lvl1pPr>
            <a:extLst/>
          </a:lstStyle>
          <a:p>
            <a:r>
              <a:rPr kumimoji="0" lang="en-US"/>
              <a:t>Click to edit Master title style</a:t>
            </a:r>
          </a:p>
        </p:txBody>
      </p:sp>
      <p:sp>
        <p:nvSpPr>
          <p:cNvPr id="3" name="Content Placeholder 2"/>
          <p:cNvSpPr>
            <a:spLocks noGrp="1"/>
          </p:cNvSpPr>
          <p:nvPr>
            <p:ph idx="1"/>
          </p:nvPr>
        </p:nvSpPr>
        <p:spPr>
          <a:xfrm>
            <a:off x="3019377" y="1743133"/>
            <a:ext cx="5920641" cy="455888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Text Placeholder 3"/>
          <p:cNvSpPr>
            <a:spLocks noGrp="1"/>
          </p:cNvSpPr>
          <p:nvPr>
            <p:ph type="body" sz="half" idx="2"/>
          </p:nvPr>
        </p:nvSpPr>
        <p:spPr>
          <a:xfrm>
            <a:off x="167838" y="1730018"/>
            <a:ext cx="2468880" cy="45720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extLst/>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fld id="{5339EFA8-F3F3-4F69-93DA-9027EF4A960F}" type="datetime1">
              <a:rPr lang="en-US" smtClean="0"/>
              <a:t>2/8/2017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
        <p:nvSpPr>
          <p:cNvPr id="12" name="Rectangle 11"/>
          <p:cNvSpPr/>
          <p:nvPr/>
        </p:nvSpPr>
        <p:spPr bwMode="invGray">
          <a:xfrm>
            <a:off x="2855737" y="0"/>
            <a:ext cx="45720" cy="1453896"/>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9" name="Rectangle 8"/>
          <p:cNvSpPr/>
          <p:nvPr/>
        </p:nvSpPr>
        <p:spPr bwMode="invGray">
          <a:xfrm>
            <a:off x="2855737" y="0"/>
            <a:ext cx="45720" cy="1453896"/>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64592" y="155448"/>
            <a:ext cx="2525150" cy="978408"/>
          </a:xfrm>
        </p:spPr>
        <p:txBody>
          <a:bodyPr lIns="73152" bIns="0" anchor="b">
            <a:sp3d prstMaterial="matte"/>
          </a:bodyPr>
          <a:lstStyle>
            <a:lvl1pPr algn="l">
              <a:defRPr sz="2000" b="0"/>
            </a:lvl1pPr>
            <a:extLst/>
          </a:lstStyle>
          <a:p>
            <a:r>
              <a:rPr kumimoji="0" lang="en-US"/>
              <a:t>Click to edit Master title style</a:t>
            </a:r>
          </a:p>
        </p:txBody>
      </p:sp>
      <p:sp>
        <p:nvSpPr>
          <p:cNvPr id="3" name="Picture Placeholder 2"/>
          <p:cNvSpPr>
            <a:spLocks noGrp="1"/>
          </p:cNvSpPr>
          <p:nvPr>
            <p:ph type="pic" idx="1"/>
          </p:nvPr>
        </p:nvSpPr>
        <p:spPr>
          <a:xfrm>
            <a:off x="2903805" y="1484808"/>
            <a:ext cx="6247397" cy="5373192"/>
          </a:xfrm>
          <a:solidFill>
            <a:schemeClr val="bg2">
              <a:shade val="75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extLst/>
          </a:lstStyle>
          <a:p>
            <a:r>
              <a:rPr kumimoji="0" lang="en-US"/>
              <a:t>Click icon to add picture</a:t>
            </a:r>
            <a:endParaRPr kumimoji="0" lang="en-US" dirty="0"/>
          </a:p>
        </p:txBody>
      </p:sp>
      <p:sp>
        <p:nvSpPr>
          <p:cNvPr id="4" name="Text Placeholder 3"/>
          <p:cNvSpPr>
            <a:spLocks noGrp="1"/>
          </p:cNvSpPr>
          <p:nvPr>
            <p:ph type="body" sz="half" idx="2"/>
          </p:nvPr>
        </p:nvSpPr>
        <p:spPr>
          <a:xfrm>
            <a:off x="164592" y="1728216"/>
            <a:ext cx="2468880" cy="45720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extLst/>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164592" y="1170432"/>
            <a:ext cx="2523744" cy="201168"/>
          </a:xfrm>
        </p:spPr>
        <p:txBody>
          <a:bodyPr/>
          <a:lstStyle/>
          <a:p>
            <a:fld id="{497C938C-237A-4E31-B4A6-42AAB55B5416}" type="datetime1">
              <a:rPr lang="en-US" smtClean="0"/>
              <a:t>2/8/2017</a:t>
            </a:fld>
            <a:endParaRPr lang="en-US"/>
          </a:p>
        </p:txBody>
      </p:sp>
      <p:sp>
        <p:nvSpPr>
          <p:cNvPr id="11" name="Rectangle 10"/>
          <p:cNvSpPr/>
          <p:nvPr/>
        </p:nvSpPr>
        <p:spPr>
          <a:xfrm>
            <a:off x="2855737" y="0"/>
            <a:ext cx="45720" cy="6858000"/>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9" name="Rectangle 8"/>
          <p:cNvSpPr/>
          <p:nvPr/>
        </p:nvSpPr>
        <p:spPr bwMode="invGray">
          <a:xfrm>
            <a:off x="2855737" y="0"/>
            <a:ext cx="45720" cy="6858000"/>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6" name="Footer Placeholder 5"/>
          <p:cNvSpPr>
            <a:spLocks noGrp="1"/>
          </p:cNvSpPr>
          <p:nvPr>
            <p:ph type="ftr" sz="quarter" idx="11"/>
          </p:nvPr>
        </p:nvSpPr>
        <p:spPr>
          <a:xfrm>
            <a:off x="3035808" y="1170432"/>
            <a:ext cx="5193792" cy="201168"/>
          </a:xfrm>
        </p:spPr>
        <p:txBody>
          <a:bodyPr/>
          <a:lstStyle>
            <a:lvl1pPr>
              <a:defRPr>
                <a:solidFill>
                  <a:schemeClr val="bg1">
                    <a:shade val="50000"/>
                  </a:schemeClr>
                </a:solidFill>
              </a:defRPr>
            </a:lvl1pPr>
          </a:lstStyle>
          <a:p>
            <a:endParaRPr lang="en-US"/>
          </a:p>
        </p:txBody>
      </p:sp>
      <p:sp>
        <p:nvSpPr>
          <p:cNvPr id="7" name="Slide Number Placeholder 6"/>
          <p:cNvSpPr>
            <a:spLocks noGrp="1"/>
          </p:cNvSpPr>
          <p:nvPr>
            <p:ph type="sldNum" sz="quarter" idx="12"/>
          </p:nvPr>
        </p:nvSpPr>
        <p:spPr>
          <a:xfrm>
            <a:off x="8339328" y="1170432"/>
            <a:ext cx="733864" cy="201168"/>
          </a:xfrm>
        </p:spPr>
        <p:txBody>
          <a:bodyPr/>
          <a:lstStyle/>
          <a:p>
            <a:fld id="{B6F15528-21DE-4FAA-801E-634DDDAF4B2B}"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bwMode="invGray">
          <a:xfrm>
            <a:off x="0" y="1435895"/>
            <a:ext cx="9144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7" name="Rectangle 6"/>
          <p:cNvSpPr/>
          <p:nvPr/>
        </p:nvSpPr>
        <p:spPr bwMode="ltGray">
          <a:xfrm>
            <a:off x="0" y="0"/>
            <a:ext cx="9143999" cy="1433733"/>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Placeholder 1"/>
          <p:cNvSpPr>
            <a:spLocks noGrp="1"/>
          </p:cNvSpPr>
          <p:nvPr>
            <p:ph type="title"/>
          </p:nvPr>
        </p:nvSpPr>
        <p:spPr>
          <a:xfrm>
            <a:off x="457200" y="152400"/>
            <a:ext cx="8229600" cy="1251062"/>
          </a:xfrm>
          <a:prstGeom prst="rect">
            <a:avLst/>
          </a:prstGeom>
        </p:spPr>
        <p:txBody>
          <a:bodyPr vert="horz" lIns="91440" rIns="45720" rtlCol="0" anchor="ctr">
            <a:normAutofit/>
            <a:scene3d>
              <a:camera prst="orthographicFront"/>
              <a:lightRig rig="threePt" dir="t">
                <a:rot lat="0" lon="0" rev="4800000"/>
              </a:lightRig>
            </a:scene3d>
            <a:sp3d prstMaterial="matte">
              <a:bevelT w="50800" h="10160"/>
            </a:sp3d>
          </a:bodyPr>
          <a:lstStyle/>
          <a:p>
            <a:r>
              <a:rPr kumimoji="0" lang="en-US"/>
              <a:t>Click to edit Master title style</a:t>
            </a:r>
          </a:p>
        </p:txBody>
      </p:sp>
      <p:sp>
        <p:nvSpPr>
          <p:cNvPr id="3" name="Text Placeholder 2"/>
          <p:cNvSpPr>
            <a:spLocks noGrp="1"/>
          </p:cNvSpPr>
          <p:nvPr>
            <p:ph type="body" idx="1"/>
          </p:nvPr>
        </p:nvSpPr>
        <p:spPr>
          <a:xfrm>
            <a:off x="457200" y="1775191"/>
            <a:ext cx="8229600" cy="4625609"/>
          </a:xfrm>
          <a:prstGeom prst="rect">
            <a:avLst/>
          </a:prstGeom>
        </p:spPr>
        <p:txBody>
          <a:bodyPr vert="horz" lIns="54864" tIns="91440" rtlCol="0">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4" name="Date Placeholder 3"/>
          <p:cNvSpPr>
            <a:spLocks noGrp="1"/>
          </p:cNvSpPr>
          <p:nvPr>
            <p:ph type="dt" sz="half" idx="2"/>
          </p:nvPr>
        </p:nvSpPr>
        <p:spPr>
          <a:xfrm>
            <a:off x="457200" y="6476999"/>
            <a:ext cx="2133600" cy="274320"/>
          </a:xfrm>
          <a:prstGeom prst="rect">
            <a:avLst/>
          </a:prstGeom>
        </p:spPr>
        <p:txBody>
          <a:bodyPr vert="horz" lIns="109728" rIns="45720" bIns="0" rtlCol="0" anchor="b"/>
          <a:lstStyle>
            <a:lvl1pPr algn="l" eaLnBrk="1" latinLnBrk="0" hangingPunct="1">
              <a:defRPr kumimoji="0" sz="1200">
                <a:solidFill>
                  <a:schemeClr val="tx1">
                    <a:tint val="95000"/>
                  </a:schemeClr>
                </a:solidFill>
              </a:defRPr>
            </a:lvl1pPr>
            <a:extLst/>
          </a:lstStyle>
          <a:p>
            <a:fld id="{89710204-DC34-4E24-B76B-87BBC99E18EC}" type="datetime1">
              <a:rPr lang="en-US" smtClean="0"/>
              <a:t>2/8/2017</a:t>
            </a:fld>
            <a:endParaRPr lang="en-US"/>
          </a:p>
        </p:txBody>
      </p:sp>
      <p:sp>
        <p:nvSpPr>
          <p:cNvPr id="5" name="Footer Placeholder 4"/>
          <p:cNvSpPr>
            <a:spLocks noGrp="1"/>
          </p:cNvSpPr>
          <p:nvPr>
            <p:ph type="ftr" sz="quarter" idx="3"/>
          </p:nvPr>
        </p:nvSpPr>
        <p:spPr>
          <a:xfrm>
            <a:off x="2640596" y="6476999"/>
            <a:ext cx="5507719" cy="274320"/>
          </a:xfrm>
          <a:prstGeom prst="rect">
            <a:avLst/>
          </a:prstGeom>
        </p:spPr>
        <p:txBody>
          <a:bodyPr vert="horz" lIns="45720" rIns="45720" bIns="0" rtlCol="0" anchor="b"/>
          <a:lstStyle>
            <a:lvl1pPr algn="l" eaLnBrk="1" latinLnBrk="0" hangingPunct="1">
              <a:defRPr kumimoji="0" sz="1200">
                <a:solidFill>
                  <a:schemeClr val="tx1">
                    <a:tint val="95000"/>
                  </a:schemeClr>
                </a:solidFill>
              </a:defRPr>
            </a:lvl1pPr>
            <a:extLst/>
          </a:lstStyle>
          <a:p>
            <a:endParaRPr lang="en-US"/>
          </a:p>
        </p:txBody>
      </p:sp>
      <p:sp>
        <p:nvSpPr>
          <p:cNvPr id="6" name="Slide Number Placeholder 5"/>
          <p:cNvSpPr>
            <a:spLocks noGrp="1"/>
          </p:cNvSpPr>
          <p:nvPr>
            <p:ph type="sldNum" sz="quarter" idx="4"/>
          </p:nvPr>
        </p:nvSpPr>
        <p:spPr>
          <a:xfrm>
            <a:off x="8204396" y="6476999"/>
            <a:ext cx="733864" cy="274320"/>
          </a:xfrm>
          <a:prstGeom prst="rect">
            <a:avLst/>
          </a:prstGeom>
        </p:spPr>
        <p:txBody>
          <a:bodyPr vert="horz" bIns="0" rtlCol="0" anchor="b"/>
          <a:lstStyle>
            <a:lvl1pPr algn="r" eaLnBrk="1" latinLnBrk="0" hangingPunct="1">
              <a:defRPr kumimoji="0" sz="1200">
                <a:solidFill>
                  <a:schemeClr val="tx1">
                    <a:tint val="95000"/>
                  </a:schemeClr>
                </a:solidFill>
              </a:defRPr>
            </a:lvl1pPr>
            <a:extLst/>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 id="2147483720" r:id="rId12"/>
  </p:sldLayoutIdLst>
  <p:hf hdr="0" ftr="0" dt="0"/>
  <p:txStyles>
    <p:titleStyle>
      <a:lvl1pPr algn="l" rtl="0" eaLnBrk="1" latinLnBrk="0" hangingPunct="1">
        <a:spcBef>
          <a:spcPct val="0"/>
        </a:spcBef>
        <a:buNone/>
        <a:defRPr kumimoji="0" sz="4500" b="1" kern="1200">
          <a:solidFill>
            <a:schemeClr val="accent1">
              <a:satMod val="150000"/>
            </a:schemeClr>
          </a:solidFill>
          <a:effectLst/>
          <a:latin typeface="+mj-lt"/>
          <a:ea typeface="+mj-ea"/>
          <a:cs typeface="+mj-cs"/>
        </a:defRPr>
      </a:lvl1pPr>
      <a:extLst/>
    </p:titleStyle>
    <p:bodyStyle>
      <a:lvl1pPr marL="438912" indent="-320040" algn="l" rtl="0" eaLnBrk="1" latinLnBrk="0" hangingPunct="1">
        <a:spcBef>
          <a:spcPts val="0"/>
        </a:spcBef>
        <a:buClr>
          <a:schemeClr val="accent1"/>
        </a:buClr>
        <a:buSzPct val="80000"/>
        <a:buFont typeface="Wingdings 2"/>
        <a:buChar char=""/>
        <a:defRPr kumimoji="0" sz="3200" kern="1200">
          <a:solidFill>
            <a:schemeClr val="tx1"/>
          </a:solidFill>
          <a:latin typeface="+mn-lt"/>
          <a:ea typeface="+mn-ea"/>
          <a:cs typeface="+mn-cs"/>
        </a:defRPr>
      </a:lvl1pPr>
      <a:lvl2pPr marL="731520" indent="-274320" algn="l" rtl="0" eaLnBrk="1" latinLnBrk="0" hangingPunct="1">
        <a:spcBef>
          <a:spcPct val="20000"/>
        </a:spcBef>
        <a:buClr>
          <a:schemeClr val="accent2"/>
        </a:buClr>
        <a:buSzPct val="90000"/>
        <a:buFont typeface="Wingdings"/>
        <a:buChar char=""/>
        <a:defRPr kumimoji="0" sz="2800" kern="1200">
          <a:solidFill>
            <a:schemeClr val="tx1"/>
          </a:solidFill>
          <a:latin typeface="+mn-lt"/>
          <a:ea typeface="+mn-ea"/>
          <a:cs typeface="+mn-cs"/>
        </a:defRPr>
      </a:lvl2pPr>
      <a:lvl3pPr marL="996696" indent="-228600" algn="l" rtl="0" eaLnBrk="1" latinLnBrk="0" hangingPunct="1">
        <a:spcBef>
          <a:spcPct val="20000"/>
        </a:spcBef>
        <a:buClr>
          <a:schemeClr val="accent3"/>
        </a:buClr>
        <a:buFont typeface="Arial"/>
        <a:buChar char="▪"/>
        <a:defRPr kumimoji="0" sz="2400" kern="1200">
          <a:solidFill>
            <a:schemeClr val="tx1"/>
          </a:solidFill>
          <a:latin typeface="+mn-lt"/>
          <a:ea typeface="+mn-ea"/>
          <a:cs typeface="+mn-cs"/>
        </a:defRPr>
      </a:lvl3pPr>
      <a:lvl4pPr marL="1216152" indent="-182880" algn="l" rtl="0" eaLnBrk="1" latinLnBrk="0" hangingPunct="1">
        <a:spcBef>
          <a:spcPct val="20000"/>
        </a:spcBef>
        <a:buClr>
          <a:schemeClr val="accent4"/>
        </a:buClr>
        <a:buFont typeface="Arial"/>
        <a:buChar char="▪"/>
        <a:defRPr kumimoji="0" sz="2000" kern="1200">
          <a:solidFill>
            <a:schemeClr val="tx1"/>
          </a:solidFill>
          <a:latin typeface="+mn-lt"/>
          <a:ea typeface="+mn-ea"/>
          <a:cs typeface="+mn-cs"/>
        </a:defRPr>
      </a:lvl4pPr>
      <a:lvl5pPr marL="1426464" indent="-182880" algn="l" rtl="0" eaLnBrk="1" latinLnBrk="0" hangingPunct="1">
        <a:spcBef>
          <a:spcPct val="20000"/>
        </a:spcBef>
        <a:buClr>
          <a:schemeClr val="accent5"/>
        </a:buClr>
        <a:buFont typeface="Wingdings 3"/>
        <a:buChar char=""/>
        <a:defRPr kumimoji="0" lang="en-US" sz="2000" kern="1200" smtClean="0">
          <a:solidFill>
            <a:schemeClr val="tx1"/>
          </a:solidFill>
          <a:latin typeface="+mn-lt"/>
          <a:ea typeface="+mn-ea"/>
          <a:cs typeface="+mn-cs"/>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6.gif"/><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9.jp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8.xml"/><Relationship Id="rId1" Type="http://schemas.openxmlformats.org/officeDocument/2006/relationships/slideLayout" Target="../slideLayouts/slideLayout3.xml"/><Relationship Id="rId5" Type="http://schemas.openxmlformats.org/officeDocument/2006/relationships/image" Target="../media/image6.png"/><Relationship Id="rId4" Type="http://schemas.openxmlformats.org/officeDocument/2006/relationships/image" Target="../media/image27.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localhost:8080/"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24.xml"/><Relationship Id="rId1" Type="http://schemas.openxmlformats.org/officeDocument/2006/relationships/slideLayout" Target="../slideLayouts/slideLayout3.xml"/><Relationship Id="rId6" Type="http://schemas.openxmlformats.org/officeDocument/2006/relationships/image" Target="../media/image6.png"/><Relationship Id="rId5" Type="http://schemas.openxmlformats.org/officeDocument/2006/relationships/image" Target="../media/image32.gif"/><Relationship Id="rId4" Type="http://schemas.openxmlformats.org/officeDocument/2006/relationships/image" Target="../media/image31.jpeg"/></Relationships>
</file>

<file path=ppt/slides/_rels/slide3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file:///\\bashfile.sh" TargetMode="External"/><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aws.amazon.com/blogs/aws/ge-oil-gas-digital-transformation-in-the-cloud/" TargetMode="Externa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jpe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 name="TextBox 9"/>
          <p:cNvSpPr txBox="1"/>
          <p:nvPr/>
        </p:nvSpPr>
        <p:spPr>
          <a:xfrm>
            <a:off x="3246835" y="5036344"/>
            <a:ext cx="184731" cy="300082"/>
          </a:xfrm>
          <a:prstGeom prst="rect">
            <a:avLst/>
          </a:prstGeom>
          <a:noFill/>
        </p:spPr>
        <p:txBody>
          <a:bodyPr wrap="none" rtlCol="0">
            <a:spAutoFit/>
          </a:bodyPr>
          <a:lstStyle/>
          <a:p>
            <a:endParaRPr lang="en-US" sz="1350"/>
          </a:p>
        </p:txBody>
      </p:sp>
      <p:sp>
        <p:nvSpPr>
          <p:cNvPr id="7" name="Title 1"/>
          <p:cNvSpPr>
            <a:spLocks noGrp="1"/>
          </p:cNvSpPr>
          <p:nvPr>
            <p:ph type="title"/>
          </p:nvPr>
        </p:nvSpPr>
        <p:spPr>
          <a:xfrm>
            <a:off x="304800" y="1143000"/>
            <a:ext cx="8458200" cy="2409442"/>
          </a:xfrm>
          <a:prstGeom prst="rect">
            <a:avLst/>
          </a:prstGeom>
        </p:spPr>
        <p:txBody>
          <a:bodyPr/>
          <a:lstStyle/>
          <a:p>
            <a:r>
              <a:rPr lang="en-US" sz="5400" dirty="0" smtClean="0">
                <a:solidFill>
                  <a:srgbClr val="FFFFFF"/>
                </a:solidFill>
              </a:rPr>
              <a:t/>
            </a:r>
            <a:br>
              <a:rPr lang="en-US" sz="5400" dirty="0" smtClean="0">
                <a:solidFill>
                  <a:srgbClr val="FFFFFF"/>
                </a:solidFill>
              </a:rPr>
            </a:br>
            <a:r>
              <a:rPr lang="en-US" sz="5400" dirty="0" smtClean="0">
                <a:solidFill>
                  <a:srgbClr val="FFFFFF"/>
                </a:solidFill>
              </a:rPr>
              <a:t/>
            </a:r>
            <a:br>
              <a:rPr lang="en-US" sz="5400" dirty="0" smtClean="0">
                <a:solidFill>
                  <a:srgbClr val="FFFFFF"/>
                </a:solidFill>
              </a:rPr>
            </a:br>
            <a:r>
              <a:rPr lang="en-US" sz="5400" dirty="0">
                <a:solidFill>
                  <a:srgbClr val="FFFFFF"/>
                </a:solidFill>
              </a:rPr>
              <a:t/>
            </a:r>
            <a:br>
              <a:rPr lang="en-US" sz="5400" dirty="0">
                <a:solidFill>
                  <a:srgbClr val="FFFFFF"/>
                </a:solidFill>
              </a:rPr>
            </a:br>
            <a:r>
              <a:rPr lang="en-US" sz="5400" dirty="0" smtClean="0">
                <a:solidFill>
                  <a:srgbClr val="FFFFFF"/>
                </a:solidFill>
              </a:rPr>
              <a:t>Successful </a:t>
            </a:r>
            <a:br>
              <a:rPr lang="en-US" sz="5400" dirty="0" smtClean="0">
                <a:solidFill>
                  <a:srgbClr val="FFFFFF"/>
                </a:solidFill>
              </a:rPr>
            </a:br>
            <a:r>
              <a:rPr lang="en-US" sz="5400" dirty="0" smtClean="0">
                <a:solidFill>
                  <a:srgbClr val="FFFFFF"/>
                </a:solidFill>
              </a:rPr>
              <a:t>          JavaEE DevOps</a:t>
            </a:r>
            <a:br>
              <a:rPr lang="en-US" sz="5400" dirty="0" smtClean="0">
                <a:solidFill>
                  <a:srgbClr val="FFFFFF"/>
                </a:solidFill>
              </a:rPr>
            </a:br>
            <a:r>
              <a:rPr lang="en-US" sz="5400" dirty="0" smtClean="0">
                <a:solidFill>
                  <a:srgbClr val="FFFFFF"/>
                </a:solidFill>
              </a:rPr>
              <a:t>                       in the Cloud</a:t>
            </a:r>
            <a:endParaRPr lang="en-US" sz="5400" dirty="0">
              <a:solidFill>
                <a:srgbClr val="FFFFFF"/>
              </a:solidFill>
            </a:endParaRPr>
          </a:p>
        </p:txBody>
      </p:sp>
      <p:sp>
        <p:nvSpPr>
          <p:cNvPr id="8" name="Text Placeholder 2"/>
          <p:cNvSpPr>
            <a:spLocks noGrp="1"/>
          </p:cNvSpPr>
          <p:nvPr>
            <p:ph type="body" idx="1"/>
          </p:nvPr>
        </p:nvSpPr>
        <p:spPr>
          <a:xfrm>
            <a:off x="342900" y="3855204"/>
            <a:ext cx="7772400" cy="792996"/>
          </a:xfrm>
          <a:prstGeom prst="rect">
            <a:avLst/>
          </a:prstGeom>
        </p:spPr>
        <p:txBody>
          <a:bodyPr>
            <a:normAutofit lnSpcReduction="10000"/>
          </a:bodyPr>
          <a:lstStyle/>
          <a:p>
            <a:r>
              <a:rPr lang="en-US" dirty="0"/>
              <a:t>Derek </a:t>
            </a:r>
            <a:r>
              <a:rPr lang="en-US" dirty="0" err="1" smtClean="0"/>
              <a:t>Ashmore</a:t>
            </a:r>
            <a:endParaRPr lang="en-US" dirty="0" smtClean="0"/>
          </a:p>
          <a:p>
            <a:r>
              <a:rPr lang="en-US" dirty="0" smtClean="0"/>
              <a:t>Daniel Mohnen</a:t>
            </a:r>
          </a:p>
          <a:p>
            <a:r>
              <a:rPr lang="en-US" dirty="0" smtClean="0"/>
              <a:t>Scott Kramer</a:t>
            </a:r>
          </a:p>
        </p:txBody>
      </p:sp>
    </p:spTree>
    <p:extLst>
      <p:ext uri="{BB962C8B-B14F-4D97-AF65-F5344CB8AC3E}">
        <p14:creationId xmlns:p14="http://schemas.microsoft.com/office/powerpoint/2010/main" val="617748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52400"/>
            <a:ext cx="8229600" cy="1252728"/>
          </a:xfrm>
        </p:spPr>
        <p:txBody>
          <a:bodyPr/>
          <a:lstStyle/>
          <a:p>
            <a:r>
              <a:rPr lang="en-US" sz="3600" dirty="0">
                <a:solidFill>
                  <a:schemeClr val="accent1"/>
                </a:solidFill>
                <a:latin typeface="Roboto" charset="0"/>
                <a:ea typeface="Roboto" charset="0"/>
                <a:cs typeface="Roboto" charset="0"/>
              </a:rPr>
              <a:t>Competing Interests </a:t>
            </a:r>
            <a:r>
              <a:rPr lang="en-US" sz="3600" dirty="0" smtClean="0">
                <a:solidFill>
                  <a:schemeClr val="accent1"/>
                </a:solidFill>
                <a:latin typeface="Roboto" charset="0"/>
                <a:ea typeface="Roboto" charset="0"/>
                <a:cs typeface="Roboto" charset="0"/>
              </a:rPr>
              <a:t>Problem</a:t>
            </a:r>
            <a:endParaRPr lang="en-US" sz="3600" dirty="0">
              <a:solidFill>
                <a:schemeClr val="accent1"/>
              </a:solidFill>
              <a:latin typeface="Roboto" charset="0"/>
              <a:ea typeface="Roboto" charset="0"/>
              <a:cs typeface="Roboto" charset="0"/>
            </a:endParaRPr>
          </a:p>
        </p:txBody>
      </p:sp>
      <p:sp>
        <p:nvSpPr>
          <p:cNvPr id="3" name="Content Placeholder 2"/>
          <p:cNvSpPr>
            <a:spLocks noGrp="1"/>
          </p:cNvSpPr>
          <p:nvPr>
            <p:ph idx="1"/>
          </p:nvPr>
        </p:nvSpPr>
        <p:spPr>
          <a:xfrm>
            <a:off x="0" y="1447800"/>
            <a:ext cx="5486400" cy="4724400"/>
          </a:xfrm>
        </p:spPr>
        <p:txBody>
          <a:bodyPr>
            <a:normAutofit/>
          </a:bodyPr>
          <a:lstStyle/>
          <a:p>
            <a:endParaRPr lang="en-US" sz="2400" dirty="0" smtClean="0">
              <a:solidFill>
                <a:srgbClr val="000000"/>
              </a:solidFill>
              <a:latin typeface="Roboto" charset="0"/>
              <a:ea typeface="Roboto" charset="0"/>
              <a:cs typeface="Roboto" charset="0"/>
            </a:endParaRPr>
          </a:p>
          <a:p>
            <a:r>
              <a:rPr lang="en-US" sz="2000" dirty="0" smtClean="0">
                <a:solidFill>
                  <a:srgbClr val="000000"/>
                </a:solidFill>
                <a:latin typeface="Roboto" charset="0"/>
                <a:ea typeface="Roboto" charset="0"/>
                <a:cs typeface="Roboto" charset="0"/>
              </a:rPr>
              <a:t>“</a:t>
            </a:r>
            <a:r>
              <a:rPr lang="en-US" sz="2000" dirty="0">
                <a:solidFill>
                  <a:srgbClr val="000000"/>
                </a:solidFill>
                <a:latin typeface="Roboto" charset="0"/>
                <a:ea typeface="Roboto" charset="0"/>
                <a:cs typeface="Roboto" charset="0"/>
              </a:rPr>
              <a:t>Speed to Market” and “Reduced Risk of Change” work against each other</a:t>
            </a:r>
          </a:p>
          <a:p>
            <a:pPr lvl="2"/>
            <a:endParaRPr lang="en-US" sz="2000" dirty="0">
              <a:solidFill>
                <a:srgbClr val="000000"/>
              </a:solidFill>
              <a:latin typeface="Roboto" charset="0"/>
              <a:ea typeface="Roboto" charset="0"/>
              <a:cs typeface="Roboto" charset="0"/>
            </a:endParaRPr>
          </a:p>
          <a:p>
            <a:r>
              <a:rPr lang="en-US" sz="2000" dirty="0">
                <a:solidFill>
                  <a:srgbClr val="000000"/>
                </a:solidFill>
                <a:latin typeface="Roboto" charset="0"/>
                <a:ea typeface="Roboto" charset="0"/>
                <a:cs typeface="Roboto" charset="0"/>
              </a:rPr>
              <a:t>Development and Operations share </a:t>
            </a:r>
            <a:r>
              <a:rPr lang="en-US" sz="2000" dirty="0" smtClean="0">
                <a:solidFill>
                  <a:srgbClr val="000000"/>
                </a:solidFill>
                <a:latin typeface="Roboto" charset="0"/>
                <a:ea typeface="Roboto" charset="0"/>
                <a:cs typeface="Roboto" charset="0"/>
              </a:rPr>
              <a:t>end</a:t>
            </a:r>
            <a:r>
              <a:rPr lang="en-US" sz="2000" dirty="0">
                <a:solidFill>
                  <a:srgbClr val="000000"/>
                </a:solidFill>
                <a:latin typeface="Roboto" charset="0"/>
                <a:ea typeface="Roboto" charset="0"/>
                <a:cs typeface="Roboto" charset="0"/>
              </a:rPr>
              <a:t>-goal but own different parts of the </a:t>
            </a:r>
            <a:r>
              <a:rPr lang="en-US" sz="2000" dirty="0" smtClean="0">
                <a:solidFill>
                  <a:srgbClr val="000000"/>
                </a:solidFill>
                <a:latin typeface="Roboto" charset="0"/>
                <a:ea typeface="Roboto" charset="0"/>
                <a:cs typeface="Roboto" charset="0"/>
              </a:rPr>
              <a:t>solution</a:t>
            </a:r>
            <a:endParaRPr lang="en-US" sz="2000" dirty="0">
              <a:solidFill>
                <a:srgbClr val="000000"/>
              </a:solidFill>
              <a:latin typeface="Roboto" charset="0"/>
              <a:ea typeface="Roboto" charset="0"/>
              <a:cs typeface="Roboto" charset="0"/>
            </a:endParaRPr>
          </a:p>
          <a:p>
            <a:pPr lvl="2"/>
            <a:endParaRPr lang="en-US" sz="2000" dirty="0">
              <a:solidFill>
                <a:srgbClr val="000000"/>
              </a:solidFill>
              <a:latin typeface="Roboto" charset="0"/>
              <a:ea typeface="Roboto" charset="0"/>
              <a:cs typeface="Roboto" charset="0"/>
            </a:endParaRPr>
          </a:p>
          <a:p>
            <a:r>
              <a:rPr lang="en-US" sz="2000" dirty="0">
                <a:solidFill>
                  <a:srgbClr val="000000"/>
                </a:solidFill>
                <a:latin typeface="Roboto" charset="0"/>
                <a:ea typeface="Roboto" charset="0"/>
                <a:cs typeface="Roboto" charset="0"/>
              </a:rPr>
              <a:t>DevOps == Development and Operations working together.</a:t>
            </a:r>
          </a:p>
          <a:p>
            <a:pPr lvl="1"/>
            <a:r>
              <a:rPr lang="en-US" sz="1800" dirty="0">
                <a:solidFill>
                  <a:srgbClr val="000000"/>
                </a:solidFill>
                <a:latin typeface="Roboto" charset="0"/>
                <a:ea typeface="Roboto" charset="0"/>
                <a:cs typeface="Roboto" charset="0"/>
              </a:rPr>
              <a:t>Need the right culture and management support to make it </a:t>
            </a:r>
            <a:r>
              <a:rPr lang="en-US" sz="1800" dirty="0" smtClean="0">
                <a:solidFill>
                  <a:srgbClr val="000000"/>
                </a:solidFill>
                <a:latin typeface="Roboto" charset="0"/>
                <a:ea typeface="Roboto" charset="0"/>
                <a:cs typeface="Roboto" charset="0"/>
              </a:rPr>
              <a:t>work </a:t>
            </a:r>
            <a:endParaRPr lang="en-US" sz="1800" dirty="0">
              <a:solidFill>
                <a:srgbClr val="000000"/>
              </a:solidFill>
              <a:latin typeface="Roboto" charset="0"/>
              <a:ea typeface="Roboto" charset="0"/>
              <a:cs typeface="Roboto" charset="0"/>
            </a:endParaRPr>
          </a:p>
          <a:p>
            <a:endParaRPr lang="is-IS" sz="2400" dirty="0">
              <a:solidFill>
                <a:srgbClr val="000000"/>
              </a:solidFill>
              <a:latin typeface="Roboto" charset="0"/>
              <a:ea typeface="Roboto" charset="0"/>
              <a:cs typeface="Roboto" charset="0"/>
            </a:endParaRPr>
          </a:p>
          <a:p>
            <a:endParaRPr lang="en-US" sz="2800" b="0" i="1" dirty="0"/>
          </a:p>
          <a:p>
            <a:pPr lvl="1"/>
            <a:endParaRPr lang="en-US" sz="2400" dirty="0">
              <a:sym typeface="Wingdings" panose="05000000000000000000" pitchFamily="2" charset="2"/>
            </a:endParaRPr>
          </a:p>
          <a:p>
            <a:pPr lvl="1"/>
            <a:endParaRPr lang="en-US" sz="2400" dirty="0"/>
          </a:p>
        </p:txBody>
      </p:sp>
      <p:pic>
        <p:nvPicPr>
          <p:cNvPr id="6" name="Picture 2" descr="http://martinfowler.com/bliki/images/devOpsCulture/devops_cultur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22651" y="1905000"/>
            <a:ext cx="3825665" cy="358140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689386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 calcmode="lin" valueType="num">
                                      <p:cBhvr additive="base">
                                        <p:cTn id="13"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anim calcmode="lin" valueType="num">
                                      <p:cBhvr additive="base">
                                        <p:cTn id="19"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5" end="5"/>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anim calcmode="lin" valueType="num">
                                      <p:cBhvr additive="base">
                                        <p:cTn id="2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932" y="152400"/>
            <a:ext cx="9127067" cy="1252728"/>
          </a:xfrm>
        </p:spPr>
        <p:txBody>
          <a:bodyPr>
            <a:normAutofit/>
          </a:bodyPr>
          <a:lstStyle/>
          <a:p>
            <a:r>
              <a:rPr lang="en-US" sz="3600" dirty="0">
                <a:solidFill>
                  <a:schemeClr val="accent1"/>
                </a:solidFill>
                <a:latin typeface="Roboto" charset="0"/>
                <a:ea typeface="Roboto" charset="0"/>
                <a:cs typeface="Roboto" charset="0"/>
              </a:rPr>
              <a:t>The Rapid Rise of the Virtualization</a:t>
            </a:r>
          </a:p>
        </p:txBody>
      </p:sp>
      <p:sp>
        <p:nvSpPr>
          <p:cNvPr id="3" name="Content Placeholder 2"/>
          <p:cNvSpPr>
            <a:spLocks noGrp="1"/>
          </p:cNvSpPr>
          <p:nvPr>
            <p:ph idx="1"/>
          </p:nvPr>
        </p:nvSpPr>
        <p:spPr>
          <a:xfrm>
            <a:off x="0" y="1447800"/>
            <a:ext cx="9144000" cy="5283657"/>
          </a:xfrm>
          <a:noFill/>
        </p:spPr>
        <p:txBody>
          <a:bodyPr>
            <a:normAutofit/>
          </a:bodyPr>
          <a:lstStyle/>
          <a:p>
            <a:r>
              <a:rPr lang="en-US" sz="2400" dirty="0">
                <a:solidFill>
                  <a:srgbClr val="000000"/>
                </a:solidFill>
                <a:latin typeface="Roboto" charset="0"/>
                <a:ea typeface="Roboto" charset="0"/>
                <a:cs typeface="Roboto" charset="0"/>
              </a:rPr>
              <a:t>Platform independence needs gave rise to </a:t>
            </a:r>
            <a:r>
              <a:rPr lang="en-US" sz="2400" dirty="0" err="1" smtClean="0">
                <a:solidFill>
                  <a:srgbClr val="000000"/>
                </a:solidFill>
                <a:latin typeface="Roboto" charset="0"/>
                <a:ea typeface="Roboto" charset="0"/>
                <a:cs typeface="Roboto" charset="0"/>
              </a:rPr>
              <a:t>Docker</a:t>
            </a:r>
            <a:endParaRPr lang="en-US" sz="2400" dirty="0">
              <a:solidFill>
                <a:srgbClr val="000000"/>
              </a:solidFill>
              <a:latin typeface="Roboto" charset="0"/>
              <a:ea typeface="Roboto" charset="0"/>
              <a:cs typeface="Roboto" charset="0"/>
            </a:endParaRPr>
          </a:p>
          <a:p>
            <a:pPr lvl="1"/>
            <a:r>
              <a:rPr lang="en-US" sz="2000" dirty="0">
                <a:solidFill>
                  <a:srgbClr val="000000"/>
                </a:solidFill>
                <a:latin typeface="Roboto" charset="0"/>
                <a:ea typeface="Roboto" charset="0"/>
                <a:cs typeface="Roboto" charset="0"/>
              </a:rPr>
              <a:t>Build once – </a:t>
            </a:r>
            <a:r>
              <a:rPr lang="en-US" sz="2000" dirty="0" smtClean="0">
                <a:solidFill>
                  <a:srgbClr val="000000"/>
                </a:solidFill>
                <a:latin typeface="Roboto" charset="0"/>
                <a:ea typeface="Roboto" charset="0"/>
                <a:cs typeface="Roboto" charset="0"/>
              </a:rPr>
              <a:t>run </a:t>
            </a:r>
            <a:r>
              <a:rPr lang="en-US" sz="2000" dirty="0">
                <a:solidFill>
                  <a:srgbClr val="000000"/>
                </a:solidFill>
                <a:latin typeface="Roboto" charset="0"/>
                <a:ea typeface="Roboto" charset="0"/>
                <a:cs typeface="Roboto" charset="0"/>
              </a:rPr>
              <a:t>a</a:t>
            </a:r>
            <a:r>
              <a:rPr lang="en-US" sz="2000" dirty="0" smtClean="0">
                <a:solidFill>
                  <a:srgbClr val="000000"/>
                </a:solidFill>
                <a:latin typeface="Roboto" charset="0"/>
                <a:ea typeface="Roboto" charset="0"/>
                <a:cs typeface="Roboto" charset="0"/>
              </a:rPr>
              <a:t>nywhere</a:t>
            </a:r>
            <a:r>
              <a:rPr lang="en-US" sz="2000" dirty="0">
                <a:solidFill>
                  <a:srgbClr val="000000"/>
                </a:solidFill>
                <a:latin typeface="Roboto" charset="0"/>
                <a:ea typeface="Roboto" charset="0"/>
                <a:cs typeface="Roboto" charset="0"/>
              </a:rPr>
              <a:t>!</a:t>
            </a:r>
          </a:p>
          <a:p>
            <a:pPr lvl="1"/>
            <a:r>
              <a:rPr lang="en-US" sz="2000" dirty="0">
                <a:solidFill>
                  <a:srgbClr val="000000"/>
                </a:solidFill>
                <a:latin typeface="Roboto" charset="0"/>
                <a:ea typeface="Roboto" charset="0"/>
                <a:cs typeface="Roboto" charset="0"/>
              </a:rPr>
              <a:t>Cloud vendor / host </a:t>
            </a:r>
            <a:r>
              <a:rPr lang="en-US" sz="2000" dirty="0" smtClean="0">
                <a:solidFill>
                  <a:srgbClr val="000000"/>
                </a:solidFill>
                <a:latin typeface="Roboto" charset="0"/>
                <a:ea typeface="Roboto" charset="0"/>
                <a:cs typeface="Roboto" charset="0"/>
              </a:rPr>
              <a:t>independent</a:t>
            </a:r>
          </a:p>
          <a:p>
            <a:pPr marL="457200" lvl="1" indent="0">
              <a:buNone/>
            </a:pPr>
            <a:endParaRPr lang="en-US" sz="2000" dirty="0">
              <a:solidFill>
                <a:srgbClr val="000000"/>
              </a:solidFill>
              <a:latin typeface="Roboto" charset="0"/>
              <a:ea typeface="Roboto" charset="0"/>
              <a:cs typeface="Roboto" charset="0"/>
            </a:endParaRPr>
          </a:p>
          <a:p>
            <a:r>
              <a:rPr lang="en-US" sz="2400" dirty="0">
                <a:solidFill>
                  <a:srgbClr val="000000"/>
                </a:solidFill>
                <a:latin typeface="Roboto" charset="0"/>
                <a:ea typeface="Roboto" charset="0"/>
                <a:cs typeface="Roboto" charset="0"/>
              </a:rPr>
              <a:t>Decouples </a:t>
            </a:r>
            <a:r>
              <a:rPr lang="en-US" sz="2400" dirty="0" smtClean="0">
                <a:solidFill>
                  <a:srgbClr val="000000"/>
                </a:solidFill>
                <a:latin typeface="Roboto" charset="0"/>
                <a:ea typeface="Roboto" charset="0"/>
                <a:cs typeface="Roboto" charset="0"/>
              </a:rPr>
              <a:t>developers </a:t>
            </a:r>
            <a:r>
              <a:rPr lang="en-US" sz="2400" dirty="0">
                <a:solidFill>
                  <a:srgbClr val="000000"/>
                </a:solidFill>
                <a:latin typeface="Roboto" charset="0"/>
                <a:ea typeface="Roboto" charset="0"/>
                <a:cs typeface="Roboto" charset="0"/>
              </a:rPr>
              <a:t>from </a:t>
            </a:r>
            <a:r>
              <a:rPr lang="en-US" sz="2400" dirty="0" smtClean="0">
                <a:solidFill>
                  <a:srgbClr val="000000"/>
                </a:solidFill>
                <a:latin typeface="Roboto" charset="0"/>
                <a:ea typeface="Roboto" charset="0"/>
                <a:cs typeface="Roboto" charset="0"/>
              </a:rPr>
              <a:t>operations</a:t>
            </a:r>
            <a:endParaRPr lang="en-US" sz="2400" dirty="0">
              <a:solidFill>
                <a:srgbClr val="000000"/>
              </a:solidFill>
              <a:latin typeface="Roboto" charset="0"/>
              <a:ea typeface="Roboto" charset="0"/>
              <a:cs typeface="Roboto" charset="0"/>
            </a:endParaRPr>
          </a:p>
          <a:p>
            <a:pPr lvl="1"/>
            <a:r>
              <a:rPr lang="en-US" sz="2000" dirty="0">
                <a:solidFill>
                  <a:srgbClr val="000000"/>
                </a:solidFill>
                <a:latin typeface="Roboto" charset="0"/>
                <a:ea typeface="Roboto" charset="0"/>
                <a:cs typeface="Roboto" charset="0"/>
              </a:rPr>
              <a:t>Developers control their environment (</a:t>
            </a:r>
            <a:r>
              <a:rPr lang="en-US" sz="2000" dirty="0" err="1">
                <a:solidFill>
                  <a:srgbClr val="000000"/>
                </a:solidFill>
                <a:latin typeface="Roboto" charset="0"/>
                <a:ea typeface="Roboto" charset="0"/>
                <a:cs typeface="Roboto" charset="0"/>
              </a:rPr>
              <a:t>Jdk</a:t>
            </a:r>
            <a:r>
              <a:rPr lang="en-US" sz="2000" dirty="0">
                <a:solidFill>
                  <a:srgbClr val="000000"/>
                </a:solidFill>
                <a:latin typeface="Roboto" charset="0"/>
                <a:ea typeface="Roboto" charset="0"/>
                <a:cs typeface="Roboto" charset="0"/>
              </a:rPr>
              <a:t> 7, 8, 9)</a:t>
            </a:r>
          </a:p>
          <a:p>
            <a:pPr lvl="1"/>
            <a:r>
              <a:rPr lang="en-US" sz="2000" dirty="0">
                <a:solidFill>
                  <a:srgbClr val="000000"/>
                </a:solidFill>
                <a:latin typeface="Roboto" charset="0"/>
                <a:ea typeface="Roboto" charset="0"/>
                <a:cs typeface="Roboto" charset="0"/>
              </a:rPr>
              <a:t>Operations only supports/deploys Docker images</a:t>
            </a:r>
          </a:p>
          <a:p>
            <a:pPr lvl="1"/>
            <a:r>
              <a:rPr lang="en-US" sz="2000" dirty="0">
                <a:solidFill>
                  <a:srgbClr val="000000"/>
                </a:solidFill>
                <a:latin typeface="Roboto" charset="0"/>
                <a:ea typeface="Roboto" charset="0"/>
                <a:cs typeface="Roboto" charset="0"/>
              </a:rPr>
              <a:t>Coordination needs: Disk, Memory, Ports, Cluster </a:t>
            </a:r>
            <a:r>
              <a:rPr lang="en-US" sz="2000" dirty="0" smtClean="0">
                <a:solidFill>
                  <a:srgbClr val="000000"/>
                </a:solidFill>
                <a:latin typeface="Roboto" charset="0"/>
                <a:ea typeface="Roboto" charset="0"/>
                <a:cs typeface="Roboto" charset="0"/>
              </a:rPr>
              <a:t>size</a:t>
            </a:r>
          </a:p>
          <a:p>
            <a:pPr marL="457200" lvl="1" indent="0">
              <a:buNone/>
            </a:pPr>
            <a:endParaRPr lang="en-US" sz="2000" dirty="0">
              <a:solidFill>
                <a:srgbClr val="000000"/>
              </a:solidFill>
              <a:latin typeface="Roboto" charset="0"/>
              <a:ea typeface="Roboto" charset="0"/>
              <a:cs typeface="Roboto" charset="0"/>
            </a:endParaRPr>
          </a:p>
          <a:p>
            <a:r>
              <a:rPr lang="en-US" sz="2400" dirty="0">
                <a:solidFill>
                  <a:srgbClr val="000000"/>
                </a:solidFill>
                <a:latin typeface="Roboto" charset="0"/>
                <a:ea typeface="Roboto" charset="0"/>
                <a:cs typeface="Roboto" charset="0"/>
              </a:rPr>
              <a:t>Virtual </a:t>
            </a:r>
            <a:r>
              <a:rPr lang="en-US" sz="2400" dirty="0" smtClean="0">
                <a:solidFill>
                  <a:srgbClr val="000000"/>
                </a:solidFill>
                <a:latin typeface="Roboto" charset="0"/>
                <a:ea typeface="Roboto" charset="0"/>
                <a:cs typeface="Roboto" charset="0"/>
              </a:rPr>
              <a:t>data </a:t>
            </a:r>
            <a:r>
              <a:rPr lang="en-US" sz="2400" dirty="0">
                <a:solidFill>
                  <a:srgbClr val="000000"/>
                </a:solidFill>
                <a:latin typeface="Roboto" charset="0"/>
                <a:ea typeface="Roboto" charset="0"/>
                <a:cs typeface="Roboto" charset="0"/>
              </a:rPr>
              <a:t>c</a:t>
            </a:r>
            <a:r>
              <a:rPr lang="en-US" sz="2400" dirty="0" smtClean="0">
                <a:solidFill>
                  <a:srgbClr val="000000"/>
                </a:solidFill>
                <a:latin typeface="Roboto" charset="0"/>
                <a:ea typeface="Roboto" charset="0"/>
                <a:cs typeface="Roboto" charset="0"/>
              </a:rPr>
              <a:t>enters</a:t>
            </a:r>
            <a:endParaRPr lang="en-US" sz="2400" dirty="0">
              <a:solidFill>
                <a:srgbClr val="000000"/>
              </a:solidFill>
              <a:latin typeface="Roboto" charset="0"/>
              <a:ea typeface="Roboto" charset="0"/>
              <a:cs typeface="Roboto" charset="0"/>
            </a:endParaRPr>
          </a:p>
          <a:p>
            <a:pPr lvl="1"/>
            <a:r>
              <a:rPr lang="en-US" sz="2000" dirty="0">
                <a:solidFill>
                  <a:srgbClr val="000000"/>
                </a:solidFill>
                <a:latin typeface="Roboto" charset="0"/>
                <a:ea typeface="Roboto" charset="0"/>
                <a:cs typeface="Roboto" charset="0"/>
              </a:rPr>
              <a:t>Managing scaling and running services on Docker</a:t>
            </a:r>
          </a:p>
          <a:p>
            <a:pPr lvl="1"/>
            <a:r>
              <a:rPr lang="en-US" sz="2000" dirty="0">
                <a:solidFill>
                  <a:srgbClr val="000000"/>
                </a:solidFill>
                <a:latin typeface="Roboto" charset="0"/>
                <a:ea typeface="Roboto" charset="0"/>
                <a:cs typeface="Roboto" charset="0"/>
              </a:rPr>
              <a:t>Cloud </a:t>
            </a:r>
            <a:r>
              <a:rPr lang="en-US" sz="2000" dirty="0" smtClean="0">
                <a:solidFill>
                  <a:srgbClr val="000000"/>
                </a:solidFill>
                <a:latin typeface="Roboto" charset="0"/>
                <a:ea typeface="Roboto" charset="0"/>
                <a:cs typeface="Roboto" charset="0"/>
              </a:rPr>
              <a:t>agnostic</a:t>
            </a:r>
            <a:endParaRPr lang="en-US" sz="2000" dirty="0">
              <a:solidFill>
                <a:srgbClr val="000000"/>
              </a:solidFill>
              <a:latin typeface="Roboto" charset="0"/>
              <a:ea typeface="Roboto" charset="0"/>
              <a:cs typeface="Roboto" charset="0"/>
            </a:endParaRPr>
          </a:p>
          <a:p>
            <a:pPr lvl="2"/>
            <a:r>
              <a:rPr lang="en-US" sz="1800" dirty="0">
                <a:solidFill>
                  <a:srgbClr val="000000"/>
                </a:solidFill>
                <a:latin typeface="Roboto" charset="0"/>
                <a:ea typeface="Roboto" charset="0"/>
                <a:cs typeface="Roboto" charset="0"/>
              </a:rPr>
              <a:t>No Cloud vendor lock-in</a:t>
            </a:r>
          </a:p>
          <a:p>
            <a:pPr lvl="1"/>
            <a:r>
              <a:rPr lang="en-US" sz="2000" dirty="0">
                <a:solidFill>
                  <a:srgbClr val="000000"/>
                </a:solidFill>
                <a:latin typeface="Roboto" charset="0"/>
                <a:ea typeface="Roboto" charset="0"/>
                <a:cs typeface="Roboto" charset="0"/>
              </a:rPr>
              <a:t>Cloud Foundry, Kubernetes, Apache </a:t>
            </a:r>
            <a:r>
              <a:rPr lang="en-US" sz="2000" dirty="0" err="1">
                <a:solidFill>
                  <a:srgbClr val="000000"/>
                </a:solidFill>
                <a:latin typeface="Roboto" charset="0"/>
                <a:ea typeface="Roboto" charset="0"/>
                <a:cs typeface="Roboto" charset="0"/>
              </a:rPr>
              <a:t>Mesos</a:t>
            </a:r>
            <a:r>
              <a:rPr lang="en-US" sz="2000" dirty="0">
                <a:solidFill>
                  <a:srgbClr val="000000"/>
                </a:solidFill>
                <a:latin typeface="Roboto" charset="0"/>
                <a:ea typeface="Roboto" charset="0"/>
                <a:cs typeface="Roboto" charset="0"/>
              </a:rPr>
              <a:t> / Marathon</a:t>
            </a:r>
          </a:p>
          <a:p>
            <a:pPr marL="118872" indent="0">
              <a:buNone/>
            </a:pPr>
            <a:endParaRPr lang="en-US" dirty="0"/>
          </a:p>
        </p:txBody>
      </p:sp>
    </p:spTree>
    <p:extLst>
      <p:ext uri="{BB962C8B-B14F-4D97-AF65-F5344CB8AC3E}">
        <p14:creationId xmlns:p14="http://schemas.microsoft.com/office/powerpoint/2010/main" val="2836888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 calcmode="lin" valueType="num">
                                      <p:cBhvr additive="base">
                                        <p:cTn id="2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 calcmode="lin" valueType="num">
                                      <p:cBhvr additive="base">
                                        <p:cTn id="25"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5" end="5"/>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 calcmode="lin" valueType="num">
                                      <p:cBhvr additive="base">
                                        <p:cTn id="29"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6" end="6"/>
                                            </p:txEl>
                                          </p:spTgt>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anim calcmode="lin" valueType="num">
                                      <p:cBhvr additive="base">
                                        <p:cTn id="33"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
                                            <p:txEl>
                                              <p:pRg st="7" end="7"/>
                                            </p:txEl>
                                          </p:spTgt>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3">
                                            <p:txEl>
                                              <p:pRg st="9" end="9"/>
                                            </p:txEl>
                                          </p:spTgt>
                                        </p:tgtEl>
                                        <p:attrNameLst>
                                          <p:attrName>style.visibility</p:attrName>
                                        </p:attrNameLst>
                                      </p:cBhvr>
                                      <p:to>
                                        <p:strVal val="visible"/>
                                      </p:to>
                                    </p:set>
                                    <p:anim calcmode="lin" valueType="num">
                                      <p:cBhvr additive="base">
                                        <p:cTn id="37"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9" end="9"/>
                                            </p:txEl>
                                          </p:spTgt>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3">
                                            <p:txEl>
                                              <p:pRg st="10" end="10"/>
                                            </p:txEl>
                                          </p:spTgt>
                                        </p:tgtEl>
                                        <p:attrNameLst>
                                          <p:attrName>style.visibility</p:attrName>
                                        </p:attrNameLst>
                                      </p:cBhvr>
                                      <p:to>
                                        <p:strVal val="visible"/>
                                      </p:to>
                                    </p:set>
                                    <p:anim calcmode="lin" valueType="num">
                                      <p:cBhvr additive="base">
                                        <p:cTn id="41"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3">
                                            <p:txEl>
                                              <p:pRg st="10" end="10"/>
                                            </p:txEl>
                                          </p:spTgt>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stCondLst>
                                    <p:cond delay="0"/>
                                  </p:stCondLst>
                                  <p:childTnLst>
                                    <p:set>
                                      <p:cBhvr>
                                        <p:cTn id="44" dur="1" fill="hold">
                                          <p:stCondLst>
                                            <p:cond delay="0"/>
                                          </p:stCondLst>
                                        </p:cTn>
                                        <p:tgtEl>
                                          <p:spTgt spid="3">
                                            <p:txEl>
                                              <p:pRg st="11" end="11"/>
                                            </p:txEl>
                                          </p:spTgt>
                                        </p:tgtEl>
                                        <p:attrNameLst>
                                          <p:attrName>style.visibility</p:attrName>
                                        </p:attrNameLst>
                                      </p:cBhvr>
                                      <p:to>
                                        <p:strVal val="visible"/>
                                      </p:to>
                                    </p:set>
                                    <p:anim calcmode="lin" valueType="num">
                                      <p:cBhvr additive="base">
                                        <p:cTn id="45" dur="500" fill="hold"/>
                                        <p:tgtEl>
                                          <p:spTgt spid="3">
                                            <p:txEl>
                                              <p:pRg st="11" end="11"/>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3">
                                            <p:txEl>
                                              <p:pRg st="11" end="11"/>
                                            </p:txEl>
                                          </p:spTgt>
                                        </p:tgtEl>
                                        <p:attrNameLst>
                                          <p:attrName>ppt_y</p:attrName>
                                        </p:attrNameLst>
                                      </p:cBhvr>
                                      <p:tavLst>
                                        <p:tav tm="0">
                                          <p:val>
                                            <p:strVal val="1+#ppt_h/2"/>
                                          </p:val>
                                        </p:tav>
                                        <p:tav tm="100000">
                                          <p:val>
                                            <p:strVal val="#ppt_y"/>
                                          </p:val>
                                        </p:tav>
                                      </p:tavLst>
                                    </p:anim>
                                  </p:childTnLst>
                                </p:cTn>
                              </p:par>
                              <p:par>
                                <p:cTn id="47" presetID="2" presetClass="entr" presetSubtype="4" fill="hold" nodeType="withEffect">
                                  <p:stCondLst>
                                    <p:cond delay="0"/>
                                  </p:stCondLst>
                                  <p:childTnLst>
                                    <p:set>
                                      <p:cBhvr>
                                        <p:cTn id="48" dur="1" fill="hold">
                                          <p:stCondLst>
                                            <p:cond delay="0"/>
                                          </p:stCondLst>
                                        </p:cTn>
                                        <p:tgtEl>
                                          <p:spTgt spid="3">
                                            <p:txEl>
                                              <p:pRg st="12" end="12"/>
                                            </p:txEl>
                                          </p:spTgt>
                                        </p:tgtEl>
                                        <p:attrNameLst>
                                          <p:attrName>style.visibility</p:attrName>
                                        </p:attrNameLst>
                                      </p:cBhvr>
                                      <p:to>
                                        <p:strVal val="visible"/>
                                      </p:to>
                                    </p:set>
                                    <p:anim calcmode="lin" valueType="num">
                                      <p:cBhvr additive="base">
                                        <p:cTn id="49" dur="500" fill="hold"/>
                                        <p:tgtEl>
                                          <p:spTgt spid="3">
                                            <p:txEl>
                                              <p:pRg st="12" end="12"/>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12" end="12"/>
                                            </p:txEl>
                                          </p:spTgt>
                                        </p:tgtEl>
                                        <p:attrNameLst>
                                          <p:attrName>ppt_y</p:attrName>
                                        </p:attrNameLst>
                                      </p:cBhvr>
                                      <p:tavLst>
                                        <p:tav tm="0">
                                          <p:val>
                                            <p:strVal val="1+#ppt_h/2"/>
                                          </p:val>
                                        </p:tav>
                                        <p:tav tm="100000">
                                          <p:val>
                                            <p:strVal val="#ppt_y"/>
                                          </p:val>
                                        </p:tav>
                                      </p:tavLst>
                                    </p:anim>
                                  </p:childTnLst>
                                </p:cTn>
                              </p:par>
                              <p:par>
                                <p:cTn id="51" presetID="2" presetClass="entr" presetSubtype="4" fill="hold" nodeType="withEffect">
                                  <p:stCondLst>
                                    <p:cond delay="0"/>
                                  </p:stCondLst>
                                  <p:childTnLst>
                                    <p:set>
                                      <p:cBhvr>
                                        <p:cTn id="52" dur="1" fill="hold">
                                          <p:stCondLst>
                                            <p:cond delay="0"/>
                                          </p:stCondLst>
                                        </p:cTn>
                                        <p:tgtEl>
                                          <p:spTgt spid="3">
                                            <p:txEl>
                                              <p:pRg st="13" end="13"/>
                                            </p:txEl>
                                          </p:spTgt>
                                        </p:tgtEl>
                                        <p:attrNameLst>
                                          <p:attrName>style.visibility</p:attrName>
                                        </p:attrNameLst>
                                      </p:cBhvr>
                                      <p:to>
                                        <p:strVal val="visible"/>
                                      </p:to>
                                    </p:set>
                                    <p:anim calcmode="lin" valueType="num">
                                      <p:cBhvr additive="base">
                                        <p:cTn id="53" dur="500" fill="hold"/>
                                        <p:tgtEl>
                                          <p:spTgt spid="3">
                                            <p:txEl>
                                              <p:pRg st="13" end="13"/>
                                            </p:txEl>
                                          </p:spTgt>
                                        </p:tgtEl>
                                        <p:attrNameLst>
                                          <p:attrName>ppt_x</p:attrName>
                                        </p:attrNameLst>
                                      </p:cBhvr>
                                      <p:tavLst>
                                        <p:tav tm="0">
                                          <p:val>
                                            <p:strVal val="#ppt_x"/>
                                          </p:val>
                                        </p:tav>
                                        <p:tav tm="100000">
                                          <p:val>
                                            <p:strVal val="#ppt_x"/>
                                          </p:val>
                                        </p:tav>
                                      </p:tavLst>
                                    </p:anim>
                                    <p:anim calcmode="lin" valueType="num">
                                      <p:cBhvr additive="base">
                                        <p:cTn id="54" dur="500" fill="hold"/>
                                        <p:tgtEl>
                                          <p:spTgt spid="3">
                                            <p:txEl>
                                              <p:pRg st="13" end="1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52400"/>
            <a:ext cx="9144000" cy="987625"/>
          </a:xfrm>
        </p:spPr>
        <p:txBody>
          <a:bodyPr>
            <a:normAutofit/>
          </a:bodyPr>
          <a:lstStyle/>
          <a:p>
            <a:r>
              <a:rPr lang="en-US" sz="3600" dirty="0">
                <a:solidFill>
                  <a:schemeClr val="accent1"/>
                </a:solidFill>
                <a:latin typeface="Roboto" charset="0"/>
                <a:ea typeface="Roboto" charset="0"/>
                <a:cs typeface="Roboto" charset="0"/>
              </a:rPr>
              <a:t>Single Page Application (</a:t>
            </a:r>
            <a:r>
              <a:rPr lang="en-US" sz="3600" i="1" dirty="0">
                <a:solidFill>
                  <a:schemeClr val="accent1"/>
                </a:solidFill>
                <a:latin typeface="Roboto" charset="0"/>
                <a:ea typeface="Roboto" charset="0"/>
                <a:cs typeface="Roboto" charset="0"/>
              </a:rPr>
              <a:t>SPA</a:t>
            </a:r>
            <a:r>
              <a:rPr lang="en-US" sz="3600" dirty="0">
                <a:solidFill>
                  <a:schemeClr val="accent1"/>
                </a:solidFill>
                <a:latin typeface="Roboto" charset="0"/>
                <a:ea typeface="Roboto" charset="0"/>
                <a:cs typeface="Roboto" charset="0"/>
              </a:rPr>
              <a:t>)</a:t>
            </a:r>
          </a:p>
        </p:txBody>
      </p:sp>
      <p:sp>
        <p:nvSpPr>
          <p:cNvPr id="3" name="Content Placeholder 2"/>
          <p:cNvSpPr>
            <a:spLocks noGrp="1"/>
          </p:cNvSpPr>
          <p:nvPr>
            <p:ph idx="1"/>
          </p:nvPr>
        </p:nvSpPr>
        <p:spPr>
          <a:xfrm>
            <a:off x="0" y="1371600"/>
            <a:ext cx="9144000" cy="5486400"/>
          </a:xfrm>
        </p:spPr>
        <p:txBody>
          <a:bodyPr>
            <a:normAutofit/>
          </a:bodyPr>
          <a:lstStyle/>
          <a:p>
            <a:endParaRPr lang="en-US" sz="2400" dirty="0" smtClean="0">
              <a:solidFill>
                <a:srgbClr val="000000"/>
              </a:solidFill>
              <a:latin typeface="Roboto" charset="0"/>
              <a:ea typeface="Roboto" charset="0"/>
              <a:cs typeface="Roboto" charset="0"/>
            </a:endParaRPr>
          </a:p>
          <a:p>
            <a:r>
              <a:rPr lang="en-US" sz="2400" dirty="0" smtClean="0">
                <a:solidFill>
                  <a:srgbClr val="000000"/>
                </a:solidFill>
                <a:latin typeface="Roboto" charset="0"/>
                <a:ea typeface="Roboto" charset="0"/>
                <a:cs typeface="Roboto" charset="0"/>
              </a:rPr>
              <a:t>Break </a:t>
            </a:r>
            <a:r>
              <a:rPr lang="en-US" sz="2400" dirty="0">
                <a:solidFill>
                  <a:srgbClr val="000000"/>
                </a:solidFill>
                <a:latin typeface="Roboto" charset="0"/>
                <a:ea typeface="Roboto" charset="0"/>
                <a:cs typeface="Roboto" charset="0"/>
              </a:rPr>
              <a:t>user interfaces into smaller pieces</a:t>
            </a:r>
          </a:p>
          <a:p>
            <a:pPr lvl="1"/>
            <a:r>
              <a:rPr lang="en-US" sz="2000" dirty="0">
                <a:solidFill>
                  <a:srgbClr val="000000"/>
                </a:solidFill>
                <a:latin typeface="Roboto" charset="0"/>
                <a:ea typeface="Roboto" charset="0"/>
                <a:cs typeface="Roboto" charset="0"/>
              </a:rPr>
              <a:t>User Interfaces can be monolithic too</a:t>
            </a:r>
          </a:p>
          <a:p>
            <a:pPr lvl="8"/>
            <a:endParaRPr lang="en-US" dirty="0"/>
          </a:p>
          <a:p>
            <a:r>
              <a:rPr lang="en-US" sz="2400" dirty="0">
                <a:solidFill>
                  <a:srgbClr val="000000"/>
                </a:solidFill>
                <a:latin typeface="Roboto" charset="0"/>
                <a:ea typeface="Roboto" charset="0"/>
                <a:cs typeface="Roboto" charset="0"/>
              </a:rPr>
              <a:t>Angular JS Framework</a:t>
            </a:r>
          </a:p>
          <a:p>
            <a:pPr lvl="1"/>
            <a:r>
              <a:rPr lang="en-US" sz="2000" dirty="0">
                <a:solidFill>
                  <a:srgbClr val="000000"/>
                </a:solidFill>
                <a:latin typeface="Roboto" charset="0"/>
                <a:ea typeface="Roboto" charset="0"/>
                <a:cs typeface="Roboto" charset="0"/>
              </a:rPr>
              <a:t>HTML5, CSS3</a:t>
            </a:r>
          </a:p>
          <a:p>
            <a:pPr lvl="1"/>
            <a:r>
              <a:rPr lang="en-US" sz="2000" dirty="0">
                <a:solidFill>
                  <a:srgbClr val="000000"/>
                </a:solidFill>
                <a:latin typeface="Roboto" charset="0"/>
                <a:ea typeface="Roboto" charset="0"/>
                <a:cs typeface="Roboto" charset="0"/>
              </a:rPr>
              <a:t>Interacts seamlessly with REST </a:t>
            </a:r>
            <a:r>
              <a:rPr lang="en-US" sz="2000" dirty="0" smtClean="0">
                <a:solidFill>
                  <a:srgbClr val="000000"/>
                </a:solidFill>
                <a:latin typeface="Roboto" charset="0"/>
                <a:ea typeface="Roboto" charset="0"/>
                <a:cs typeface="Roboto" charset="0"/>
              </a:rPr>
              <a:t>API</a:t>
            </a:r>
            <a:endParaRPr lang="en-US" sz="2000" dirty="0">
              <a:solidFill>
                <a:srgbClr val="000000"/>
              </a:solidFill>
              <a:latin typeface="Roboto" charset="0"/>
              <a:ea typeface="Roboto" charset="0"/>
              <a:cs typeface="Roboto" charset="0"/>
            </a:endParaRPr>
          </a:p>
          <a:p>
            <a:pPr lvl="1"/>
            <a:r>
              <a:rPr lang="en-US" sz="2000" dirty="0">
                <a:solidFill>
                  <a:srgbClr val="000000"/>
                </a:solidFill>
                <a:latin typeface="Roboto" charset="0"/>
                <a:ea typeface="Roboto" charset="0"/>
                <a:cs typeface="Roboto" charset="0"/>
              </a:rPr>
              <a:t>Responsive behavior via Twitter </a:t>
            </a:r>
            <a:r>
              <a:rPr lang="en-US" sz="2000" dirty="0" smtClean="0">
                <a:solidFill>
                  <a:srgbClr val="000000"/>
                </a:solidFill>
                <a:latin typeface="Roboto" charset="0"/>
                <a:ea typeface="Roboto" charset="0"/>
                <a:cs typeface="Roboto" charset="0"/>
              </a:rPr>
              <a:t>Bootstrap</a:t>
            </a:r>
            <a:endParaRPr lang="en-US" dirty="0"/>
          </a:p>
          <a:p>
            <a:pPr lvl="8"/>
            <a:endParaRPr lang="en-US" dirty="0"/>
          </a:p>
          <a:p>
            <a:r>
              <a:rPr lang="en-US" sz="2400" dirty="0">
                <a:solidFill>
                  <a:srgbClr val="000000"/>
                </a:solidFill>
                <a:latin typeface="Roboto" charset="0"/>
                <a:ea typeface="Roboto" charset="0"/>
                <a:cs typeface="Roboto" charset="0"/>
              </a:rPr>
              <a:t>React (with companion React-Native)</a:t>
            </a:r>
          </a:p>
          <a:p>
            <a:pPr lvl="1"/>
            <a:r>
              <a:rPr lang="en-US" sz="2000" dirty="0">
                <a:solidFill>
                  <a:srgbClr val="000000"/>
                </a:solidFill>
                <a:latin typeface="Roboto" charset="0"/>
                <a:ea typeface="Roboto" charset="0"/>
                <a:cs typeface="Roboto" charset="0"/>
              </a:rPr>
              <a:t>Effective Web, Android and </a:t>
            </a:r>
            <a:r>
              <a:rPr lang="en-US" sz="2000" dirty="0" err="1">
                <a:solidFill>
                  <a:srgbClr val="000000"/>
                </a:solidFill>
                <a:latin typeface="Roboto" charset="0"/>
                <a:ea typeface="Roboto" charset="0"/>
                <a:cs typeface="Roboto" charset="0"/>
              </a:rPr>
              <a:t>i</a:t>
            </a:r>
            <a:r>
              <a:rPr lang="en-US" sz="2000" dirty="0">
                <a:solidFill>
                  <a:srgbClr val="000000"/>
                </a:solidFill>
                <a:latin typeface="Roboto" charset="0"/>
                <a:ea typeface="Roboto" charset="0"/>
                <a:cs typeface="Roboto" charset="0"/>
              </a:rPr>
              <a:t>/OS applications</a:t>
            </a:r>
          </a:p>
          <a:p>
            <a:pPr lvl="1"/>
            <a:r>
              <a:rPr lang="en-US" sz="2000" dirty="0">
                <a:solidFill>
                  <a:srgbClr val="000000"/>
                </a:solidFill>
                <a:latin typeface="Roboto" charset="0"/>
                <a:ea typeface="Roboto" charset="0"/>
                <a:cs typeface="Roboto" charset="0"/>
              </a:rPr>
              <a:t>Same programming language for </a:t>
            </a:r>
            <a:r>
              <a:rPr lang="en-US" sz="2000" dirty="0" smtClean="0">
                <a:solidFill>
                  <a:srgbClr val="000000"/>
                </a:solidFill>
                <a:latin typeface="Roboto" charset="0"/>
                <a:ea typeface="Roboto" charset="0"/>
                <a:cs typeface="Roboto" charset="0"/>
              </a:rPr>
              <a:t>website </a:t>
            </a:r>
            <a:r>
              <a:rPr lang="en-US" sz="2000" dirty="0">
                <a:solidFill>
                  <a:srgbClr val="000000"/>
                </a:solidFill>
                <a:latin typeface="Roboto" charset="0"/>
                <a:ea typeface="Roboto" charset="0"/>
                <a:cs typeface="Roboto" charset="0"/>
              </a:rPr>
              <a:t>and phone</a:t>
            </a:r>
          </a:p>
        </p:txBody>
      </p:sp>
      <p:pic>
        <p:nvPicPr>
          <p:cNvPr id="4" name="Picture 3"/>
          <p:cNvPicPr>
            <a:picLocks noChangeAspect="1"/>
          </p:cNvPicPr>
          <p:nvPr/>
        </p:nvPicPr>
        <p:blipFill>
          <a:blip r:embed="rId3"/>
          <a:stretch>
            <a:fillRect/>
          </a:stretch>
        </p:blipFill>
        <p:spPr>
          <a:xfrm>
            <a:off x="5715000" y="2438399"/>
            <a:ext cx="3357579" cy="2355387"/>
          </a:xfrm>
          <a:prstGeom prst="rect">
            <a:avLst/>
          </a:prstGeom>
        </p:spPr>
      </p:pic>
    </p:spTree>
    <p:extLst>
      <p:ext uri="{BB962C8B-B14F-4D97-AF65-F5344CB8AC3E}">
        <p14:creationId xmlns:p14="http://schemas.microsoft.com/office/powerpoint/2010/main" val="3212148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 calcmode="lin" valueType="num">
                                      <p:cBhvr additive="base">
                                        <p:cTn id="1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anim calcmode="lin" valueType="num">
                                      <p:cBhvr additive="base">
                                        <p:cTn id="23"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5" end="5"/>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 calcmode="lin" valueType="num">
                                      <p:cBhvr additive="base">
                                        <p:cTn id="27"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6" end="6"/>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anim calcmode="lin" valueType="num">
                                      <p:cBhvr additive="base">
                                        <p:cTn id="31"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9" end="9"/>
                                            </p:txEl>
                                          </p:spTgt>
                                        </p:tgtEl>
                                        <p:attrNameLst>
                                          <p:attrName>style.visibility</p:attrName>
                                        </p:attrNameLst>
                                      </p:cBhvr>
                                      <p:to>
                                        <p:strVal val="visible"/>
                                      </p:to>
                                    </p:set>
                                    <p:anim calcmode="lin" valueType="num">
                                      <p:cBhvr additive="base">
                                        <p:cTn id="37"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9" end="9"/>
                                            </p:txEl>
                                          </p:spTgt>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3">
                                            <p:txEl>
                                              <p:pRg st="10" end="10"/>
                                            </p:txEl>
                                          </p:spTgt>
                                        </p:tgtEl>
                                        <p:attrNameLst>
                                          <p:attrName>style.visibility</p:attrName>
                                        </p:attrNameLst>
                                      </p:cBhvr>
                                      <p:to>
                                        <p:strVal val="visible"/>
                                      </p:to>
                                    </p:set>
                                    <p:anim calcmode="lin" valueType="num">
                                      <p:cBhvr additive="base">
                                        <p:cTn id="41"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3">
                                            <p:txEl>
                                              <p:pRg st="10" end="10"/>
                                            </p:txEl>
                                          </p:spTgt>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stCondLst>
                                    <p:cond delay="0"/>
                                  </p:stCondLst>
                                  <p:childTnLst>
                                    <p:set>
                                      <p:cBhvr>
                                        <p:cTn id="44" dur="1" fill="hold">
                                          <p:stCondLst>
                                            <p:cond delay="0"/>
                                          </p:stCondLst>
                                        </p:cTn>
                                        <p:tgtEl>
                                          <p:spTgt spid="3">
                                            <p:txEl>
                                              <p:pRg st="11" end="11"/>
                                            </p:txEl>
                                          </p:spTgt>
                                        </p:tgtEl>
                                        <p:attrNameLst>
                                          <p:attrName>style.visibility</p:attrName>
                                        </p:attrNameLst>
                                      </p:cBhvr>
                                      <p:to>
                                        <p:strVal val="visible"/>
                                      </p:to>
                                    </p:set>
                                    <p:anim calcmode="lin" valueType="num">
                                      <p:cBhvr additive="base">
                                        <p:cTn id="45" dur="500" fill="hold"/>
                                        <p:tgtEl>
                                          <p:spTgt spid="3">
                                            <p:txEl>
                                              <p:pRg st="11" end="11"/>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3">
                                            <p:txEl>
                                              <p:pRg st="11" end="11"/>
                                            </p:txEl>
                                          </p:spTgt>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nodeType="clickEffect">
                                  <p:stCondLst>
                                    <p:cond delay="0"/>
                                  </p:stCondLst>
                                  <p:childTnLst>
                                    <p:set>
                                      <p:cBhvr>
                                        <p:cTn id="50" dur="1" fill="hold">
                                          <p:stCondLst>
                                            <p:cond delay="0"/>
                                          </p:stCondLst>
                                        </p:cTn>
                                        <p:tgtEl>
                                          <p:spTgt spid="4"/>
                                        </p:tgtEl>
                                        <p:attrNameLst>
                                          <p:attrName>style.visibility</p:attrName>
                                        </p:attrNameLst>
                                      </p:cBhvr>
                                      <p:to>
                                        <p:strVal val="visible"/>
                                      </p:to>
                                    </p:set>
                                    <p:anim calcmode="lin" valueType="num">
                                      <p:cBhvr additive="base">
                                        <p:cTn id="51" dur="500" fill="hold"/>
                                        <p:tgtEl>
                                          <p:spTgt spid="4"/>
                                        </p:tgtEl>
                                        <p:attrNameLst>
                                          <p:attrName>ppt_x</p:attrName>
                                        </p:attrNameLst>
                                      </p:cBhvr>
                                      <p:tavLst>
                                        <p:tav tm="0">
                                          <p:val>
                                            <p:strVal val="#ppt_x"/>
                                          </p:val>
                                        </p:tav>
                                        <p:tav tm="100000">
                                          <p:val>
                                            <p:strVal val="#ppt_x"/>
                                          </p:val>
                                        </p:tav>
                                      </p:tavLst>
                                    </p:anim>
                                    <p:anim calcmode="lin" valueType="num">
                                      <p:cBhvr additive="base">
                                        <p:cTn id="5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0" y="152400"/>
            <a:ext cx="8165592" cy="1636776"/>
          </a:xfrm>
        </p:spPr>
        <p:txBody>
          <a:bodyPr/>
          <a:lstStyle/>
          <a:p>
            <a:r>
              <a:rPr lang="en-US" sz="2400" i="1" dirty="0"/>
              <a:t/>
            </a:r>
            <a:br>
              <a:rPr lang="en-US" sz="2400" i="1" dirty="0"/>
            </a:br>
            <a:r>
              <a:rPr lang="en-US" sz="3600" dirty="0">
                <a:solidFill>
                  <a:schemeClr val="accent1"/>
                </a:solidFill>
                <a:latin typeface="Roboto" charset="0"/>
                <a:ea typeface="Roboto" charset="0"/>
                <a:cs typeface="Roboto" charset="0"/>
              </a:rPr>
              <a:t>Design a Highly Scalable </a:t>
            </a:r>
            <a:r>
              <a:rPr lang="en-US" sz="3600" dirty="0" smtClean="0">
                <a:solidFill>
                  <a:schemeClr val="accent1"/>
                </a:solidFill>
                <a:latin typeface="Roboto" charset="0"/>
                <a:ea typeface="Roboto" charset="0"/>
                <a:cs typeface="Roboto" charset="0"/>
              </a:rPr>
              <a:t>App</a:t>
            </a:r>
            <a:endParaRPr lang="en-US" dirty="0"/>
          </a:p>
        </p:txBody>
      </p:sp>
      <p:sp>
        <p:nvSpPr>
          <p:cNvPr id="6" name="Text Placeholder 5"/>
          <p:cNvSpPr>
            <a:spLocks noGrp="1"/>
          </p:cNvSpPr>
          <p:nvPr>
            <p:ph type="body" idx="1"/>
          </p:nvPr>
        </p:nvSpPr>
        <p:spPr>
          <a:xfrm>
            <a:off x="0" y="1893710"/>
            <a:ext cx="9144000" cy="685800"/>
          </a:xfrm>
        </p:spPr>
        <p:txBody>
          <a:bodyPr>
            <a:normAutofit/>
          </a:bodyPr>
          <a:lstStyle/>
          <a:p>
            <a:r>
              <a:rPr lang="en-US" dirty="0">
                <a:latin typeface="Roboto" charset="0"/>
                <a:ea typeface="Roboto" charset="0"/>
                <a:cs typeface="Roboto" charset="0"/>
              </a:rPr>
              <a:t>Concepts required to build a Highly Scalable </a:t>
            </a:r>
            <a:r>
              <a:rPr lang="en-US" dirty="0" smtClean="0">
                <a:latin typeface="Roboto" charset="0"/>
                <a:ea typeface="Roboto" charset="0"/>
                <a:cs typeface="Roboto" charset="0"/>
              </a:rPr>
              <a:t>Application</a:t>
            </a:r>
            <a:endParaRPr lang="en-US" b="1"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13</a:t>
            </a:fld>
            <a:endParaRPr lang="en-US"/>
          </a:p>
        </p:txBody>
      </p:sp>
      <p:pic>
        <p:nvPicPr>
          <p:cNvPr id="2" name="Picture 1" descr="JImCarry.gi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7000" y="3124200"/>
            <a:ext cx="3898900" cy="2969763"/>
          </a:xfrm>
          <a:prstGeom prst="rect">
            <a:avLst/>
          </a:prstGeom>
        </p:spPr>
      </p:pic>
      <p:sp>
        <p:nvSpPr>
          <p:cNvPr id="8" name="TextBox 7"/>
          <p:cNvSpPr txBox="1"/>
          <p:nvPr/>
        </p:nvSpPr>
        <p:spPr>
          <a:xfrm>
            <a:off x="8153400" y="1524000"/>
            <a:ext cx="816024" cy="523220"/>
          </a:xfrm>
          <a:prstGeom prst="rect">
            <a:avLst/>
          </a:prstGeom>
          <a:noFill/>
        </p:spPr>
        <p:txBody>
          <a:bodyPr wrap="none" rtlCol="0">
            <a:spAutoFit/>
          </a:bodyPr>
          <a:lstStyle/>
          <a:p>
            <a:r>
              <a:rPr lang="en-US" sz="2800" b="1" dirty="0"/>
              <a:t>Dan</a:t>
            </a:r>
          </a:p>
        </p:txBody>
      </p:sp>
      <p:pic>
        <p:nvPicPr>
          <p:cNvPr id="10" name="Picture 9"/>
          <p:cNvPicPr>
            <a:picLocks noChangeAspect="1"/>
          </p:cNvPicPr>
          <p:nvPr/>
        </p:nvPicPr>
        <p:blipFill>
          <a:blip r:embed="rId3"/>
          <a:stretch>
            <a:fillRect/>
          </a:stretch>
        </p:blipFill>
        <p:spPr>
          <a:xfrm>
            <a:off x="7848600" y="0"/>
            <a:ext cx="1283535" cy="1647014"/>
          </a:xfrm>
          <a:prstGeom prst="rect">
            <a:avLst/>
          </a:prstGeom>
        </p:spPr>
      </p:pic>
    </p:spTree>
    <p:extLst>
      <p:ext uri="{BB962C8B-B14F-4D97-AF65-F5344CB8AC3E}">
        <p14:creationId xmlns:p14="http://schemas.microsoft.com/office/powerpoint/2010/main" val="29929853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686800" cy="838200"/>
          </a:xfrm>
        </p:spPr>
        <p:txBody>
          <a:bodyPr>
            <a:normAutofit/>
          </a:bodyPr>
          <a:lstStyle/>
          <a:p>
            <a:r>
              <a:rPr lang="en-US" sz="3600" dirty="0" smtClean="0">
                <a:solidFill>
                  <a:schemeClr val="accent1"/>
                </a:solidFill>
                <a:latin typeface="Roboto" charset="0"/>
                <a:ea typeface="Roboto" charset="0"/>
                <a:cs typeface="Roboto" charset="0"/>
              </a:rPr>
              <a:t>Concepts</a:t>
            </a:r>
            <a:endParaRPr lang="en-US" sz="3600" dirty="0">
              <a:solidFill>
                <a:schemeClr val="accent1"/>
              </a:solidFill>
              <a:latin typeface="Roboto" charset="0"/>
              <a:ea typeface="Roboto" charset="0"/>
              <a:cs typeface="Roboto" charset="0"/>
            </a:endParaRPr>
          </a:p>
        </p:txBody>
      </p:sp>
      <p:sp>
        <p:nvSpPr>
          <p:cNvPr id="3" name="Content Placeholder 2"/>
          <p:cNvSpPr>
            <a:spLocks noGrp="1"/>
          </p:cNvSpPr>
          <p:nvPr>
            <p:ph idx="1"/>
          </p:nvPr>
        </p:nvSpPr>
        <p:spPr>
          <a:xfrm>
            <a:off x="0" y="762000"/>
            <a:ext cx="9144000" cy="6019800"/>
          </a:xfrm>
          <a:solidFill>
            <a:schemeClr val="bg1"/>
          </a:solidFill>
        </p:spPr>
        <p:txBody>
          <a:bodyPr>
            <a:normAutofit lnSpcReduction="10000"/>
          </a:bodyPr>
          <a:lstStyle/>
          <a:p>
            <a:pPr marL="457200" indent="-457200"/>
            <a:r>
              <a:rPr lang="en-US" sz="2600" b="1" dirty="0">
                <a:solidFill>
                  <a:srgbClr val="000000"/>
                </a:solidFill>
                <a:latin typeface="Roboto" charset="0"/>
                <a:ea typeface="Roboto" charset="0"/>
                <a:cs typeface="Roboto" charset="0"/>
              </a:rPr>
              <a:t>Resilience</a:t>
            </a:r>
          </a:p>
          <a:p>
            <a:pPr lvl="1"/>
            <a:r>
              <a:rPr lang="en-US" sz="2200" dirty="0">
                <a:solidFill>
                  <a:srgbClr val="000000"/>
                </a:solidFill>
                <a:latin typeface="Roboto" charset="0"/>
                <a:ea typeface="Roboto" charset="0"/>
                <a:cs typeface="Roboto" charset="0"/>
              </a:rPr>
              <a:t>Rule of 3</a:t>
            </a:r>
          </a:p>
          <a:p>
            <a:pPr lvl="1"/>
            <a:r>
              <a:rPr lang="en-US" sz="2200" dirty="0">
                <a:solidFill>
                  <a:srgbClr val="000000"/>
                </a:solidFill>
                <a:latin typeface="Roboto" charset="0"/>
                <a:ea typeface="Roboto" charset="0"/>
                <a:cs typeface="Roboto" charset="0"/>
              </a:rPr>
              <a:t>Region (country) and Zone (data center) independence</a:t>
            </a:r>
          </a:p>
          <a:p>
            <a:pPr lvl="1"/>
            <a:r>
              <a:rPr lang="en-US" sz="2200" dirty="0">
                <a:solidFill>
                  <a:srgbClr val="000000"/>
                </a:solidFill>
                <a:latin typeface="Roboto" charset="0"/>
                <a:ea typeface="Roboto" charset="0"/>
                <a:cs typeface="Roboto" charset="0"/>
              </a:rPr>
              <a:t>Failover </a:t>
            </a:r>
            <a:r>
              <a:rPr lang="en-US" sz="2200" dirty="0" smtClean="0">
                <a:solidFill>
                  <a:srgbClr val="000000"/>
                </a:solidFill>
                <a:latin typeface="Roboto" charset="0"/>
                <a:ea typeface="Roboto" charset="0"/>
                <a:cs typeface="Roboto" charset="0"/>
              </a:rPr>
              <a:t>pattern </a:t>
            </a:r>
            <a:r>
              <a:rPr lang="en-US" sz="2200" dirty="0">
                <a:solidFill>
                  <a:srgbClr val="000000"/>
                </a:solidFill>
                <a:latin typeface="Roboto" charset="0"/>
                <a:ea typeface="Roboto" charset="0"/>
                <a:cs typeface="Roboto" charset="0"/>
              </a:rPr>
              <a:t>(Hardware vs. Software)</a:t>
            </a:r>
          </a:p>
          <a:p>
            <a:pPr marL="2249424" lvl="8" indent="-457200"/>
            <a:endParaRPr lang="en-US" dirty="0"/>
          </a:p>
          <a:p>
            <a:pPr marL="457200" indent="-457200"/>
            <a:r>
              <a:rPr lang="en-US" sz="2600" b="1" dirty="0">
                <a:solidFill>
                  <a:srgbClr val="000000"/>
                </a:solidFill>
                <a:latin typeface="Roboto" charset="0"/>
                <a:ea typeface="Roboto" charset="0"/>
                <a:cs typeface="Roboto" charset="0"/>
              </a:rPr>
              <a:t>Dynamic &amp; Proformant</a:t>
            </a:r>
          </a:p>
          <a:p>
            <a:pPr lvl="1"/>
            <a:r>
              <a:rPr lang="en-US" sz="2200" dirty="0">
                <a:solidFill>
                  <a:srgbClr val="000000"/>
                </a:solidFill>
                <a:latin typeface="Roboto" charset="0"/>
                <a:ea typeface="Roboto" charset="0"/>
                <a:cs typeface="Roboto" charset="0"/>
              </a:rPr>
              <a:t>Deploy in DevOps manner</a:t>
            </a:r>
          </a:p>
          <a:p>
            <a:pPr lvl="1"/>
            <a:r>
              <a:rPr lang="en-US" sz="2200" dirty="0">
                <a:solidFill>
                  <a:srgbClr val="000000"/>
                </a:solidFill>
                <a:latin typeface="Roboto" charset="0"/>
                <a:ea typeface="Roboto" charset="0"/>
                <a:cs typeface="Roboto" charset="0"/>
              </a:rPr>
              <a:t>Highly </a:t>
            </a:r>
            <a:r>
              <a:rPr lang="en-US" sz="2200" dirty="0" smtClean="0">
                <a:solidFill>
                  <a:srgbClr val="000000"/>
                </a:solidFill>
                <a:latin typeface="Roboto" charset="0"/>
                <a:ea typeface="Roboto" charset="0"/>
                <a:cs typeface="Roboto" charset="0"/>
              </a:rPr>
              <a:t>scalable </a:t>
            </a:r>
            <a:r>
              <a:rPr lang="en-US" sz="2200" dirty="0">
                <a:solidFill>
                  <a:srgbClr val="000000"/>
                </a:solidFill>
                <a:latin typeface="Roboto" charset="0"/>
                <a:ea typeface="Roboto" charset="0"/>
                <a:cs typeface="Roboto" charset="0"/>
              </a:rPr>
              <a:t>(Stateless)</a:t>
            </a:r>
          </a:p>
          <a:p>
            <a:pPr marL="2249424" lvl="8" indent="-457200"/>
            <a:endParaRPr lang="en-US" dirty="0"/>
          </a:p>
          <a:p>
            <a:pPr marL="457200" indent="-457200"/>
            <a:r>
              <a:rPr lang="en-US" sz="2600" b="1" dirty="0">
                <a:solidFill>
                  <a:srgbClr val="000000"/>
                </a:solidFill>
                <a:latin typeface="Roboto" charset="0"/>
                <a:ea typeface="Roboto" charset="0"/>
                <a:cs typeface="Roboto" charset="0"/>
              </a:rPr>
              <a:t>Monitoring</a:t>
            </a:r>
          </a:p>
          <a:p>
            <a:pPr lvl="1"/>
            <a:r>
              <a:rPr lang="en-US" sz="2200" dirty="0">
                <a:solidFill>
                  <a:srgbClr val="000000"/>
                </a:solidFill>
                <a:latin typeface="Roboto" charset="0"/>
                <a:ea typeface="Roboto" charset="0"/>
                <a:cs typeface="Roboto" charset="0"/>
              </a:rPr>
              <a:t>Data </a:t>
            </a:r>
            <a:r>
              <a:rPr lang="en-US" sz="2200" dirty="0" smtClean="0">
                <a:solidFill>
                  <a:srgbClr val="000000"/>
                </a:solidFill>
                <a:latin typeface="Roboto" charset="0"/>
                <a:ea typeface="Roboto" charset="0"/>
                <a:cs typeface="Roboto" charset="0"/>
              </a:rPr>
              <a:t>provenance</a:t>
            </a:r>
            <a:endParaRPr lang="en-US" sz="2200" dirty="0">
              <a:solidFill>
                <a:srgbClr val="000000"/>
              </a:solidFill>
              <a:latin typeface="Roboto" charset="0"/>
              <a:ea typeface="Roboto" charset="0"/>
              <a:cs typeface="Roboto" charset="0"/>
            </a:endParaRPr>
          </a:p>
          <a:p>
            <a:pPr lvl="1"/>
            <a:r>
              <a:rPr lang="en-US" sz="2200" dirty="0">
                <a:solidFill>
                  <a:srgbClr val="000000"/>
                </a:solidFill>
                <a:latin typeface="Roboto" charset="0"/>
                <a:ea typeface="Roboto" charset="0"/>
                <a:cs typeface="Roboto" charset="0"/>
              </a:rPr>
              <a:t>Operational</a:t>
            </a:r>
          </a:p>
          <a:p>
            <a:pPr marL="2249424" lvl="8" indent="-457200"/>
            <a:endParaRPr lang="en-US" dirty="0"/>
          </a:p>
          <a:p>
            <a:pPr marL="457200" indent="-457200"/>
            <a:r>
              <a:rPr lang="en-US" sz="2600" b="1" dirty="0">
                <a:solidFill>
                  <a:srgbClr val="000000"/>
                </a:solidFill>
                <a:latin typeface="Roboto" charset="0"/>
                <a:ea typeface="Roboto" charset="0"/>
                <a:cs typeface="Roboto" charset="0"/>
              </a:rPr>
              <a:t>Layers</a:t>
            </a:r>
          </a:p>
          <a:p>
            <a:pPr lvl="1"/>
            <a:r>
              <a:rPr lang="en-US" sz="2200" dirty="0">
                <a:solidFill>
                  <a:srgbClr val="000000"/>
                </a:solidFill>
                <a:latin typeface="Roboto" charset="0"/>
                <a:ea typeface="Roboto" charset="0"/>
                <a:cs typeface="Roboto" charset="0"/>
              </a:rPr>
              <a:t>Edge; Middle; Back-end</a:t>
            </a:r>
          </a:p>
          <a:p>
            <a:pPr lvl="1"/>
            <a:r>
              <a:rPr lang="en-US" sz="2200" dirty="0">
                <a:solidFill>
                  <a:srgbClr val="000000"/>
                </a:solidFill>
                <a:latin typeface="Roboto" charset="0"/>
                <a:ea typeface="Roboto" charset="0"/>
                <a:cs typeface="Roboto" charset="0"/>
              </a:rPr>
              <a:t>Independence</a:t>
            </a:r>
          </a:p>
          <a:p>
            <a:pPr marL="457200" indent="-457200"/>
            <a:endParaRPr lang="en-US" dirty="0"/>
          </a:p>
          <a:p>
            <a:pPr marL="457200" indent="-457200"/>
            <a:endParaRPr lang="en-US" b="1" dirty="0"/>
          </a:p>
        </p:txBody>
      </p:sp>
      <p:pic>
        <p:nvPicPr>
          <p:cNvPr id="4" name="Picture 3"/>
          <p:cNvPicPr>
            <a:picLocks noChangeAspect="1"/>
          </p:cNvPicPr>
          <p:nvPr/>
        </p:nvPicPr>
        <p:blipFill>
          <a:blip r:embed="rId3"/>
          <a:stretch>
            <a:fillRect/>
          </a:stretch>
        </p:blipFill>
        <p:spPr>
          <a:xfrm>
            <a:off x="5562600" y="2438400"/>
            <a:ext cx="3581400" cy="4419600"/>
          </a:xfrm>
          <a:prstGeom prst="rect">
            <a:avLst/>
          </a:prstGeom>
        </p:spPr>
      </p:pic>
    </p:spTree>
    <p:extLst>
      <p:ext uri="{BB962C8B-B14F-4D97-AF65-F5344CB8AC3E}">
        <p14:creationId xmlns:p14="http://schemas.microsoft.com/office/powerpoint/2010/main" val="1184515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additive="base">
                                        <p:cTn id="1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 calcmode="lin" valueType="num">
                                      <p:cBhvr additive="base">
                                        <p:cTn id="2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 calcmode="lin" valueType="num">
                                      <p:cBhvr additive="base">
                                        <p:cTn id="2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 calcmode="lin" valueType="num">
                                      <p:cBhvr additive="base">
                                        <p:cTn id="3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
                                            <p:txEl>
                                              <p:pRg st="6" end="6"/>
                                            </p:txEl>
                                          </p:spTgt>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 calcmode="lin" valueType="num">
                                      <p:cBhvr additive="base">
                                        <p:cTn id="37"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anim calcmode="lin" valueType="num">
                                      <p:cBhvr additive="base">
                                        <p:cTn id="43"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3">
                                            <p:txEl>
                                              <p:pRg st="10" end="10"/>
                                            </p:txEl>
                                          </p:spTgt>
                                        </p:tgtEl>
                                        <p:attrNameLst>
                                          <p:attrName>style.visibility</p:attrName>
                                        </p:attrNameLst>
                                      </p:cBhvr>
                                      <p:to>
                                        <p:strVal val="visible"/>
                                      </p:to>
                                    </p:set>
                                    <p:anim calcmode="lin" valueType="num">
                                      <p:cBhvr additive="base">
                                        <p:cTn id="49"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10" end="10"/>
                                            </p:txEl>
                                          </p:spTgt>
                                        </p:tgtEl>
                                        <p:attrNameLst>
                                          <p:attrName>ppt_y</p:attrName>
                                        </p:attrNameLst>
                                      </p:cBhvr>
                                      <p:tavLst>
                                        <p:tav tm="0">
                                          <p:val>
                                            <p:strVal val="1+#ppt_h/2"/>
                                          </p:val>
                                        </p:tav>
                                        <p:tav tm="100000">
                                          <p:val>
                                            <p:strVal val="#ppt_y"/>
                                          </p:val>
                                        </p:tav>
                                      </p:tavLst>
                                    </p:anim>
                                  </p:childTnLst>
                                </p:cTn>
                              </p:par>
                              <p:par>
                                <p:cTn id="51" presetID="2" presetClass="entr" presetSubtype="4" fill="hold" nodeType="withEffect">
                                  <p:stCondLst>
                                    <p:cond delay="0"/>
                                  </p:stCondLst>
                                  <p:childTnLst>
                                    <p:set>
                                      <p:cBhvr>
                                        <p:cTn id="52" dur="1" fill="hold">
                                          <p:stCondLst>
                                            <p:cond delay="0"/>
                                          </p:stCondLst>
                                        </p:cTn>
                                        <p:tgtEl>
                                          <p:spTgt spid="3">
                                            <p:txEl>
                                              <p:pRg st="11" end="11"/>
                                            </p:txEl>
                                          </p:spTgt>
                                        </p:tgtEl>
                                        <p:attrNameLst>
                                          <p:attrName>style.visibility</p:attrName>
                                        </p:attrNameLst>
                                      </p:cBhvr>
                                      <p:to>
                                        <p:strVal val="visible"/>
                                      </p:to>
                                    </p:set>
                                    <p:anim calcmode="lin" valueType="num">
                                      <p:cBhvr additive="base">
                                        <p:cTn id="53" dur="500" fill="hold"/>
                                        <p:tgtEl>
                                          <p:spTgt spid="3">
                                            <p:txEl>
                                              <p:pRg st="11" end="11"/>
                                            </p:txEl>
                                          </p:spTgt>
                                        </p:tgtEl>
                                        <p:attrNameLst>
                                          <p:attrName>ppt_x</p:attrName>
                                        </p:attrNameLst>
                                      </p:cBhvr>
                                      <p:tavLst>
                                        <p:tav tm="0">
                                          <p:val>
                                            <p:strVal val="#ppt_x"/>
                                          </p:val>
                                        </p:tav>
                                        <p:tav tm="100000">
                                          <p:val>
                                            <p:strVal val="#ppt_x"/>
                                          </p:val>
                                        </p:tav>
                                      </p:tavLst>
                                    </p:anim>
                                    <p:anim calcmode="lin" valueType="num">
                                      <p:cBhvr additive="base">
                                        <p:cTn id="54" dur="500" fill="hold"/>
                                        <p:tgtEl>
                                          <p:spTgt spid="3">
                                            <p:txEl>
                                              <p:pRg st="11" end="11"/>
                                            </p:txEl>
                                          </p:spTgt>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nodeType="clickEffect">
                                  <p:stCondLst>
                                    <p:cond delay="0"/>
                                  </p:stCondLst>
                                  <p:childTnLst>
                                    <p:set>
                                      <p:cBhvr>
                                        <p:cTn id="58" dur="1" fill="hold">
                                          <p:stCondLst>
                                            <p:cond delay="0"/>
                                          </p:stCondLst>
                                        </p:cTn>
                                        <p:tgtEl>
                                          <p:spTgt spid="3">
                                            <p:txEl>
                                              <p:pRg st="13" end="13"/>
                                            </p:txEl>
                                          </p:spTgt>
                                        </p:tgtEl>
                                        <p:attrNameLst>
                                          <p:attrName>style.visibility</p:attrName>
                                        </p:attrNameLst>
                                      </p:cBhvr>
                                      <p:to>
                                        <p:strVal val="visible"/>
                                      </p:to>
                                    </p:set>
                                    <p:anim calcmode="lin" valueType="num">
                                      <p:cBhvr additive="base">
                                        <p:cTn id="59" dur="500" fill="hold"/>
                                        <p:tgtEl>
                                          <p:spTgt spid="3">
                                            <p:txEl>
                                              <p:pRg st="13" end="13"/>
                                            </p:txEl>
                                          </p:spTgt>
                                        </p:tgtEl>
                                        <p:attrNameLst>
                                          <p:attrName>ppt_x</p:attrName>
                                        </p:attrNameLst>
                                      </p:cBhvr>
                                      <p:tavLst>
                                        <p:tav tm="0">
                                          <p:val>
                                            <p:strVal val="#ppt_x"/>
                                          </p:val>
                                        </p:tav>
                                        <p:tav tm="100000">
                                          <p:val>
                                            <p:strVal val="#ppt_x"/>
                                          </p:val>
                                        </p:tav>
                                      </p:tavLst>
                                    </p:anim>
                                    <p:anim calcmode="lin" valueType="num">
                                      <p:cBhvr additive="base">
                                        <p:cTn id="60" dur="500" fill="hold"/>
                                        <p:tgtEl>
                                          <p:spTgt spid="3">
                                            <p:txEl>
                                              <p:pRg st="13" end="13"/>
                                            </p:txEl>
                                          </p:spTgt>
                                        </p:tgtEl>
                                        <p:attrNameLst>
                                          <p:attrName>ppt_y</p:attrName>
                                        </p:attrNameLst>
                                      </p:cBhvr>
                                      <p:tavLst>
                                        <p:tav tm="0">
                                          <p:val>
                                            <p:strVal val="1+#ppt_h/2"/>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2" presetClass="entr" presetSubtype="4" fill="hold" nodeType="clickEffect">
                                  <p:stCondLst>
                                    <p:cond delay="0"/>
                                  </p:stCondLst>
                                  <p:childTnLst>
                                    <p:set>
                                      <p:cBhvr>
                                        <p:cTn id="64" dur="1" fill="hold">
                                          <p:stCondLst>
                                            <p:cond delay="0"/>
                                          </p:stCondLst>
                                        </p:cTn>
                                        <p:tgtEl>
                                          <p:spTgt spid="3">
                                            <p:txEl>
                                              <p:pRg st="14" end="14"/>
                                            </p:txEl>
                                          </p:spTgt>
                                        </p:tgtEl>
                                        <p:attrNameLst>
                                          <p:attrName>style.visibility</p:attrName>
                                        </p:attrNameLst>
                                      </p:cBhvr>
                                      <p:to>
                                        <p:strVal val="visible"/>
                                      </p:to>
                                    </p:set>
                                    <p:anim calcmode="lin" valueType="num">
                                      <p:cBhvr additive="base">
                                        <p:cTn id="65" dur="500" fill="hold"/>
                                        <p:tgtEl>
                                          <p:spTgt spid="3">
                                            <p:txEl>
                                              <p:pRg st="14" end="14"/>
                                            </p:txEl>
                                          </p:spTgt>
                                        </p:tgtEl>
                                        <p:attrNameLst>
                                          <p:attrName>ppt_x</p:attrName>
                                        </p:attrNameLst>
                                      </p:cBhvr>
                                      <p:tavLst>
                                        <p:tav tm="0">
                                          <p:val>
                                            <p:strVal val="#ppt_x"/>
                                          </p:val>
                                        </p:tav>
                                        <p:tav tm="100000">
                                          <p:val>
                                            <p:strVal val="#ppt_x"/>
                                          </p:val>
                                        </p:tav>
                                      </p:tavLst>
                                    </p:anim>
                                    <p:anim calcmode="lin" valueType="num">
                                      <p:cBhvr additive="base">
                                        <p:cTn id="66" dur="500" fill="hold"/>
                                        <p:tgtEl>
                                          <p:spTgt spid="3">
                                            <p:txEl>
                                              <p:pRg st="14" end="14"/>
                                            </p:txEl>
                                          </p:spTgt>
                                        </p:tgtEl>
                                        <p:attrNameLst>
                                          <p:attrName>ppt_y</p:attrName>
                                        </p:attrNameLst>
                                      </p:cBhvr>
                                      <p:tavLst>
                                        <p:tav tm="0">
                                          <p:val>
                                            <p:strVal val="1+#ppt_h/2"/>
                                          </p:val>
                                        </p:tav>
                                        <p:tav tm="100000">
                                          <p:val>
                                            <p:strVal val="#ppt_y"/>
                                          </p:val>
                                        </p:tav>
                                      </p:tavLst>
                                    </p:anim>
                                  </p:childTnLst>
                                </p:cTn>
                              </p:par>
                              <p:par>
                                <p:cTn id="67" presetID="2" presetClass="entr" presetSubtype="4" fill="hold" nodeType="withEffect">
                                  <p:stCondLst>
                                    <p:cond delay="0"/>
                                  </p:stCondLst>
                                  <p:childTnLst>
                                    <p:set>
                                      <p:cBhvr>
                                        <p:cTn id="68" dur="1" fill="hold">
                                          <p:stCondLst>
                                            <p:cond delay="0"/>
                                          </p:stCondLst>
                                        </p:cTn>
                                        <p:tgtEl>
                                          <p:spTgt spid="3">
                                            <p:txEl>
                                              <p:pRg st="15" end="15"/>
                                            </p:txEl>
                                          </p:spTgt>
                                        </p:tgtEl>
                                        <p:attrNameLst>
                                          <p:attrName>style.visibility</p:attrName>
                                        </p:attrNameLst>
                                      </p:cBhvr>
                                      <p:to>
                                        <p:strVal val="visible"/>
                                      </p:to>
                                    </p:set>
                                    <p:anim calcmode="lin" valueType="num">
                                      <p:cBhvr additive="base">
                                        <p:cTn id="69" dur="500" fill="hold"/>
                                        <p:tgtEl>
                                          <p:spTgt spid="3">
                                            <p:txEl>
                                              <p:pRg st="15" end="15"/>
                                            </p:txEl>
                                          </p:spTgt>
                                        </p:tgtEl>
                                        <p:attrNameLst>
                                          <p:attrName>ppt_x</p:attrName>
                                        </p:attrNameLst>
                                      </p:cBhvr>
                                      <p:tavLst>
                                        <p:tav tm="0">
                                          <p:val>
                                            <p:strVal val="#ppt_x"/>
                                          </p:val>
                                        </p:tav>
                                        <p:tav tm="100000">
                                          <p:val>
                                            <p:strVal val="#ppt_x"/>
                                          </p:val>
                                        </p:tav>
                                      </p:tavLst>
                                    </p:anim>
                                    <p:anim calcmode="lin" valueType="num">
                                      <p:cBhvr additive="base">
                                        <p:cTn id="70" dur="500" fill="hold"/>
                                        <p:tgtEl>
                                          <p:spTgt spid="3">
                                            <p:txEl>
                                              <p:pRg st="15" end="1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1" name="Straight Connector 70"/>
          <p:cNvCxnSpPr/>
          <p:nvPr/>
        </p:nvCxnSpPr>
        <p:spPr>
          <a:xfrm flipH="1">
            <a:off x="609600" y="2133600"/>
            <a:ext cx="6705600" cy="16785"/>
          </a:xfrm>
          <a:prstGeom prst="line">
            <a:avLst/>
          </a:prstGeom>
          <a:ln w="19050">
            <a:solidFill>
              <a:schemeClr val="bg2">
                <a:lumMod val="5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H="1">
            <a:off x="838200" y="2209800"/>
            <a:ext cx="6553200" cy="0"/>
          </a:xfrm>
          <a:prstGeom prst="line">
            <a:avLst/>
          </a:prstGeom>
          <a:ln w="19050">
            <a:solidFill>
              <a:schemeClr val="bg2">
                <a:lumMod val="50000"/>
              </a:schemeClr>
            </a:solidFill>
            <a:tailEnd type="none"/>
          </a:ln>
        </p:spPr>
        <p:style>
          <a:lnRef idx="1">
            <a:schemeClr val="accent1"/>
          </a:lnRef>
          <a:fillRef idx="0">
            <a:schemeClr val="accent1"/>
          </a:fillRef>
          <a:effectRef idx="0">
            <a:schemeClr val="accent1"/>
          </a:effectRef>
          <a:fontRef idx="minor">
            <a:schemeClr val="tx1"/>
          </a:fontRef>
        </p:style>
      </p:cxnSp>
      <p:sp>
        <p:nvSpPr>
          <p:cNvPr id="31" name="Rectangle 30"/>
          <p:cNvSpPr/>
          <p:nvPr/>
        </p:nvSpPr>
        <p:spPr>
          <a:xfrm>
            <a:off x="833967" y="2743200"/>
            <a:ext cx="1147232" cy="990599"/>
          </a:xfrm>
          <a:prstGeom prst="rect">
            <a:avLst/>
          </a:prstGeom>
          <a:solidFill>
            <a:schemeClr val="bg1">
              <a:lumMod val="95000"/>
            </a:schemeClr>
          </a:solidFill>
          <a:ln w="57150" cap="rnd">
            <a:solidFill>
              <a:schemeClr val="bg1">
                <a:lumMod val="75000"/>
              </a:schemeClr>
            </a:solidFill>
            <a:beve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Black" panose="020B0A04020102020204" pitchFamily="34" charset="0"/>
            </a:endParaRPr>
          </a:p>
        </p:txBody>
      </p:sp>
      <p:sp>
        <p:nvSpPr>
          <p:cNvPr id="2" name="Title 1"/>
          <p:cNvSpPr>
            <a:spLocks noGrp="1"/>
          </p:cNvSpPr>
          <p:nvPr>
            <p:ph type="title"/>
          </p:nvPr>
        </p:nvSpPr>
        <p:spPr>
          <a:xfrm>
            <a:off x="6017943" y="65578"/>
            <a:ext cx="3051713" cy="1243192"/>
          </a:xfrm>
        </p:spPr>
        <p:txBody>
          <a:bodyPr>
            <a:noAutofit/>
          </a:bodyPr>
          <a:lstStyle/>
          <a:p>
            <a:pPr algn="r"/>
            <a:r>
              <a:rPr lang="en-US" sz="3600" dirty="0"/>
              <a:t>Gateway </a:t>
            </a:r>
            <a:br>
              <a:rPr lang="en-US" sz="3600" dirty="0"/>
            </a:br>
            <a:r>
              <a:rPr lang="en-US" sz="3600" dirty="0"/>
              <a:t>Layer</a:t>
            </a:r>
          </a:p>
        </p:txBody>
      </p:sp>
      <p:sp>
        <p:nvSpPr>
          <p:cNvPr id="5" name="Rectangle 4"/>
          <p:cNvSpPr/>
          <p:nvPr/>
        </p:nvSpPr>
        <p:spPr>
          <a:xfrm>
            <a:off x="457200" y="1524001"/>
            <a:ext cx="6781800" cy="533399"/>
          </a:xfrm>
          <a:prstGeom prst="rect">
            <a:avLst/>
          </a:prstGeom>
          <a:solidFill>
            <a:srgbClr val="3366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3200" dirty="0">
              <a:solidFill>
                <a:schemeClr val="bg1"/>
              </a:solidFill>
              <a:latin typeface="Arial Black" panose="020B0A04020102020204" pitchFamily="34" charset="0"/>
            </a:endParaRPr>
          </a:p>
        </p:txBody>
      </p:sp>
      <p:sp>
        <p:nvSpPr>
          <p:cNvPr id="7" name="Rectangle 6"/>
          <p:cNvSpPr/>
          <p:nvPr/>
        </p:nvSpPr>
        <p:spPr>
          <a:xfrm>
            <a:off x="5334000" y="1524000"/>
            <a:ext cx="1895459" cy="409159"/>
          </a:xfrm>
          <a:prstGeom prst="rect">
            <a:avLst/>
          </a:prstGeom>
          <a:solidFill>
            <a:srgbClr val="0000FF"/>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schemeClr val="bg1"/>
              </a:solidFill>
              <a:latin typeface="Arial Black" panose="020B0A04020102020204" pitchFamily="34" charset="0"/>
            </a:endParaRPr>
          </a:p>
          <a:p>
            <a:pPr algn="ctr"/>
            <a:endParaRPr lang="en-US" dirty="0">
              <a:solidFill>
                <a:schemeClr val="bg1"/>
              </a:solidFill>
              <a:latin typeface="Arial Black" panose="020B0A04020102020204" pitchFamily="34" charset="0"/>
            </a:endParaRPr>
          </a:p>
          <a:p>
            <a:pPr algn="ctr"/>
            <a:r>
              <a:rPr lang="en-US" b="1" dirty="0">
                <a:solidFill>
                  <a:schemeClr val="bg1"/>
                </a:solidFill>
                <a:latin typeface="Arial Narrow"/>
                <a:cs typeface="Arial Narrow"/>
              </a:rPr>
              <a:t>Routing &amp; Filtering</a:t>
            </a:r>
          </a:p>
        </p:txBody>
      </p:sp>
      <p:sp>
        <p:nvSpPr>
          <p:cNvPr id="30" name="Rectangle 29"/>
          <p:cNvSpPr/>
          <p:nvPr/>
        </p:nvSpPr>
        <p:spPr>
          <a:xfrm>
            <a:off x="685800" y="2590800"/>
            <a:ext cx="1219200" cy="1066799"/>
          </a:xfrm>
          <a:prstGeom prst="rect">
            <a:avLst/>
          </a:prstGeom>
          <a:solidFill>
            <a:schemeClr val="bg1">
              <a:lumMod val="95000"/>
            </a:schemeClr>
          </a:solidFill>
          <a:ln w="57150" cap="rnd">
            <a:solidFill>
              <a:schemeClr val="bg1">
                <a:lumMod val="75000"/>
              </a:schemeClr>
            </a:solidFill>
            <a:beve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Black" panose="020B0A04020102020204" pitchFamily="34" charset="0"/>
            </a:endParaRPr>
          </a:p>
        </p:txBody>
      </p:sp>
      <p:sp>
        <p:nvSpPr>
          <p:cNvPr id="27" name="Rectangle 26"/>
          <p:cNvSpPr/>
          <p:nvPr/>
        </p:nvSpPr>
        <p:spPr>
          <a:xfrm>
            <a:off x="529167" y="2438399"/>
            <a:ext cx="1295400" cy="1143000"/>
          </a:xfrm>
          <a:prstGeom prst="rect">
            <a:avLst/>
          </a:prstGeom>
          <a:solidFill>
            <a:schemeClr val="bg1">
              <a:lumMod val="95000"/>
            </a:schemeClr>
          </a:solidFill>
          <a:ln w="57150" cap="rnd">
            <a:solidFill>
              <a:schemeClr val="bg1">
                <a:lumMod val="75000"/>
              </a:schemeClr>
            </a:solidFill>
            <a:beve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Black" panose="020B0A04020102020204" pitchFamily="34" charset="0"/>
            </a:endParaRPr>
          </a:p>
        </p:txBody>
      </p:sp>
      <p:cxnSp>
        <p:nvCxnSpPr>
          <p:cNvPr id="37" name="Straight Arrow Connector 36"/>
          <p:cNvCxnSpPr/>
          <p:nvPr/>
        </p:nvCxnSpPr>
        <p:spPr>
          <a:xfrm>
            <a:off x="1113234" y="4800600"/>
            <a:ext cx="1" cy="381000"/>
          </a:xfrm>
          <a:prstGeom prst="straightConnector1">
            <a:avLst/>
          </a:prstGeom>
          <a:ln w="114300">
            <a:solidFill>
              <a:schemeClr val="bg1">
                <a:lumMod val="75000"/>
              </a:schemeClr>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sp>
        <p:nvSpPr>
          <p:cNvPr id="69" name="Isosceles Triangle 68"/>
          <p:cNvSpPr/>
          <p:nvPr/>
        </p:nvSpPr>
        <p:spPr>
          <a:xfrm>
            <a:off x="986366" y="2819399"/>
            <a:ext cx="842433" cy="685800"/>
          </a:xfrm>
          <a:prstGeom prst="triangle">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TextBox 14"/>
          <p:cNvSpPr txBox="1"/>
          <p:nvPr/>
        </p:nvSpPr>
        <p:spPr>
          <a:xfrm>
            <a:off x="946678" y="3309530"/>
            <a:ext cx="994833" cy="261610"/>
          </a:xfrm>
          <a:prstGeom prst="rect">
            <a:avLst/>
          </a:prstGeom>
          <a:solidFill>
            <a:schemeClr val="bg1">
              <a:lumMod val="95000"/>
            </a:schemeClr>
          </a:solidFill>
          <a:ln>
            <a:solidFill>
              <a:schemeClr val="bg1">
                <a:lumMod val="75000"/>
              </a:schemeClr>
            </a:solid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100" b="1" dirty="0">
                <a:solidFill>
                  <a:schemeClr val="bg1"/>
                </a:solidFill>
                <a:latin typeface="Arial Black" panose="020B0A04020102020204" pitchFamily="34" charset="0"/>
              </a:rPr>
              <a:t>FAILOVER</a:t>
            </a:r>
          </a:p>
        </p:txBody>
      </p:sp>
      <p:sp>
        <p:nvSpPr>
          <p:cNvPr id="75" name="Rectangle 74"/>
          <p:cNvSpPr/>
          <p:nvPr/>
        </p:nvSpPr>
        <p:spPr>
          <a:xfrm>
            <a:off x="119529" y="1371600"/>
            <a:ext cx="8872071" cy="5410200"/>
          </a:xfrm>
          <a:prstGeom prst="rect">
            <a:avLst/>
          </a:prstGeom>
          <a:noFill/>
          <a:ln w="76200" cap="rnd" cmpd="sng">
            <a:solidFill>
              <a:schemeClr val="accent3">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94"/>
          <p:cNvSpPr/>
          <p:nvPr/>
        </p:nvSpPr>
        <p:spPr>
          <a:xfrm>
            <a:off x="457200" y="1524000"/>
            <a:ext cx="1666859" cy="409159"/>
          </a:xfrm>
          <a:prstGeom prst="rect">
            <a:avLst/>
          </a:prstGeom>
          <a:solidFill>
            <a:srgbClr val="0000FF"/>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schemeClr val="bg1"/>
              </a:solidFill>
              <a:latin typeface="Arial Black" panose="020B0A04020102020204" pitchFamily="34" charset="0"/>
            </a:endParaRPr>
          </a:p>
          <a:p>
            <a:pPr algn="ctr"/>
            <a:endParaRPr lang="en-US" dirty="0">
              <a:solidFill>
                <a:schemeClr val="bg1"/>
              </a:solidFill>
              <a:latin typeface="Arial Black" panose="020B0A04020102020204" pitchFamily="34" charset="0"/>
            </a:endParaRPr>
          </a:p>
          <a:p>
            <a:pPr algn="ctr"/>
            <a:endParaRPr lang="en-US" dirty="0">
              <a:solidFill>
                <a:schemeClr val="bg1"/>
              </a:solidFill>
              <a:latin typeface="Arial Black" panose="020B0A04020102020204" pitchFamily="34" charset="0"/>
            </a:endParaRPr>
          </a:p>
          <a:p>
            <a:pPr algn="ctr"/>
            <a:r>
              <a:rPr lang="en-US" b="1" dirty="0">
                <a:solidFill>
                  <a:schemeClr val="bg1"/>
                </a:solidFill>
                <a:latin typeface="Arial Narrow"/>
                <a:cs typeface="Arial Narrow"/>
              </a:rPr>
              <a:t>Security</a:t>
            </a:r>
          </a:p>
        </p:txBody>
      </p:sp>
      <p:cxnSp>
        <p:nvCxnSpPr>
          <p:cNvPr id="52" name="Straight Connector 51"/>
          <p:cNvCxnSpPr/>
          <p:nvPr/>
        </p:nvCxnSpPr>
        <p:spPr>
          <a:xfrm flipV="1">
            <a:off x="609600" y="2057400"/>
            <a:ext cx="0" cy="76200"/>
          </a:xfrm>
          <a:prstGeom prst="line">
            <a:avLst/>
          </a:prstGeom>
          <a:ln w="19050">
            <a:solidFill>
              <a:schemeClr val="bg1">
                <a:lumMod val="75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H="1">
            <a:off x="1752600" y="1981200"/>
            <a:ext cx="11280" cy="533400"/>
          </a:xfrm>
          <a:prstGeom prst="straightConnector1">
            <a:avLst/>
          </a:prstGeom>
          <a:ln w="57150">
            <a:solidFill>
              <a:schemeClr val="bg1">
                <a:lumMod val="75000"/>
              </a:schemeClr>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sp>
        <p:nvSpPr>
          <p:cNvPr id="60" name="Rectangle 59"/>
          <p:cNvSpPr/>
          <p:nvPr/>
        </p:nvSpPr>
        <p:spPr>
          <a:xfrm flipV="1">
            <a:off x="762001" y="4492051"/>
            <a:ext cx="3124200" cy="308547"/>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b"/>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100" dirty="0">
              <a:solidFill>
                <a:schemeClr val="bg1"/>
              </a:solidFill>
              <a:latin typeface="Arial Black" panose="020B0A04020102020204" pitchFamily="34" charset="0"/>
            </a:endParaRPr>
          </a:p>
          <a:p>
            <a:pPr algn="ctr"/>
            <a:endParaRPr lang="en-US" sz="1100" dirty="0">
              <a:solidFill>
                <a:schemeClr val="bg1"/>
              </a:solidFill>
              <a:latin typeface="Arial Black" panose="020B0A04020102020204" pitchFamily="34" charset="0"/>
            </a:endParaRPr>
          </a:p>
        </p:txBody>
      </p:sp>
      <p:sp>
        <p:nvSpPr>
          <p:cNvPr id="62" name="Rectangle 61"/>
          <p:cNvSpPr/>
          <p:nvPr/>
        </p:nvSpPr>
        <p:spPr>
          <a:xfrm flipV="1">
            <a:off x="533401" y="4407384"/>
            <a:ext cx="3276600" cy="317013"/>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b"/>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100" dirty="0">
              <a:solidFill>
                <a:schemeClr val="bg1"/>
              </a:solidFill>
              <a:latin typeface="Arial Black" panose="020B0A04020102020204" pitchFamily="34" charset="0"/>
            </a:endParaRPr>
          </a:p>
          <a:p>
            <a:pPr algn="ctr"/>
            <a:endParaRPr lang="en-US" sz="1100" dirty="0">
              <a:solidFill>
                <a:schemeClr val="bg1"/>
              </a:solidFill>
              <a:latin typeface="Arial Black" panose="020B0A04020102020204" pitchFamily="34" charset="0"/>
            </a:endParaRPr>
          </a:p>
        </p:txBody>
      </p:sp>
      <p:cxnSp>
        <p:nvCxnSpPr>
          <p:cNvPr id="173" name="Straight Connector 172"/>
          <p:cNvCxnSpPr/>
          <p:nvPr/>
        </p:nvCxnSpPr>
        <p:spPr>
          <a:xfrm flipV="1">
            <a:off x="838200" y="2133600"/>
            <a:ext cx="0" cy="76200"/>
          </a:xfrm>
          <a:prstGeom prst="line">
            <a:avLst/>
          </a:prstGeom>
          <a:ln w="19050">
            <a:solidFill>
              <a:schemeClr val="bg1">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2590800" y="1447800"/>
            <a:ext cx="2514600" cy="646331"/>
          </a:xfrm>
          <a:prstGeom prst="rect">
            <a:avLst/>
          </a:prstGeom>
          <a:noFill/>
        </p:spPr>
        <p:txBody>
          <a:bodyPr wrap="square" rtlCol="0">
            <a:spAutoFit/>
          </a:bodyPr>
          <a:lstStyle/>
          <a:p>
            <a:r>
              <a:rPr lang="en-US" sz="3600" b="1" dirty="0">
                <a:solidFill>
                  <a:schemeClr val="bg1"/>
                </a:solidFill>
                <a:latin typeface="Arial Black"/>
                <a:cs typeface="Arial Black"/>
              </a:rPr>
              <a:t>Gateway</a:t>
            </a:r>
          </a:p>
        </p:txBody>
      </p:sp>
      <p:sp>
        <p:nvSpPr>
          <p:cNvPr id="48" name="Rectangle 47"/>
          <p:cNvSpPr/>
          <p:nvPr/>
        </p:nvSpPr>
        <p:spPr>
          <a:xfrm>
            <a:off x="457200" y="4267200"/>
            <a:ext cx="3276600" cy="377253"/>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vert="horz" rtlCol="0" anchor="b"/>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schemeClr val="bg1"/>
              </a:solidFill>
              <a:latin typeface="Arial Black" panose="020B0A04020102020204" pitchFamily="34" charset="0"/>
            </a:endParaRPr>
          </a:p>
          <a:p>
            <a:pPr algn="ctr"/>
            <a:endParaRPr lang="en-US" dirty="0">
              <a:solidFill>
                <a:schemeClr val="bg1"/>
              </a:solidFill>
              <a:latin typeface="Arial Black" panose="020B0A04020102020204" pitchFamily="34" charset="0"/>
            </a:endParaRPr>
          </a:p>
          <a:p>
            <a:pPr algn="ctr"/>
            <a:r>
              <a:rPr lang="en-US" dirty="0">
                <a:solidFill>
                  <a:schemeClr val="bg1"/>
                </a:solidFill>
                <a:latin typeface="Arial Black" panose="020B0A04020102020204" pitchFamily="34" charset="0"/>
              </a:rPr>
              <a:t>SERVICE DISCOVERY</a:t>
            </a:r>
            <a:r>
              <a:rPr lang="en-US" sz="2400" dirty="0">
                <a:solidFill>
                  <a:schemeClr val="bg1"/>
                </a:solidFill>
                <a:latin typeface="Arial Black" panose="020B0A04020102020204" pitchFamily="34" charset="0"/>
              </a:rPr>
              <a:t>*</a:t>
            </a:r>
            <a:r>
              <a:rPr lang="en-US" dirty="0">
                <a:solidFill>
                  <a:schemeClr val="bg1"/>
                </a:solidFill>
                <a:latin typeface="Arial Black" panose="020B0A04020102020204" pitchFamily="34" charset="0"/>
              </a:rPr>
              <a:t> </a:t>
            </a:r>
          </a:p>
        </p:txBody>
      </p:sp>
      <p:cxnSp>
        <p:nvCxnSpPr>
          <p:cNvPr id="49" name="Straight Connector 48"/>
          <p:cNvCxnSpPr/>
          <p:nvPr/>
        </p:nvCxnSpPr>
        <p:spPr>
          <a:xfrm flipV="1">
            <a:off x="7315200" y="1752600"/>
            <a:ext cx="0" cy="381000"/>
          </a:xfrm>
          <a:prstGeom prst="line">
            <a:avLst/>
          </a:prstGeom>
          <a:ln w="19050">
            <a:solidFill>
              <a:schemeClr val="accent1">
                <a:lumMod val="75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7239000" y="1752600"/>
            <a:ext cx="76200" cy="0"/>
          </a:xfrm>
          <a:prstGeom prst="line">
            <a:avLst/>
          </a:prstGeom>
          <a:ln w="19050">
            <a:solidFill>
              <a:schemeClr val="accent1">
                <a:lumMod val="75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flipV="1">
            <a:off x="7391400" y="1828800"/>
            <a:ext cx="0" cy="381000"/>
          </a:xfrm>
          <a:prstGeom prst="line">
            <a:avLst/>
          </a:prstGeom>
          <a:ln w="19050">
            <a:solidFill>
              <a:schemeClr val="accent1">
                <a:lumMod val="75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7315200" y="1828800"/>
            <a:ext cx="76200" cy="0"/>
          </a:xfrm>
          <a:prstGeom prst="line">
            <a:avLst/>
          </a:prstGeom>
          <a:ln w="19050">
            <a:solidFill>
              <a:schemeClr val="accent1">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54" name="Rectangle 53"/>
          <p:cNvSpPr/>
          <p:nvPr/>
        </p:nvSpPr>
        <p:spPr>
          <a:xfrm>
            <a:off x="7696200" y="1676400"/>
            <a:ext cx="1143000" cy="533400"/>
          </a:xfrm>
          <a:prstGeom prst="rect">
            <a:avLst/>
          </a:prstGeom>
          <a:noFill/>
          <a:ln w="25400" cmpd="sng">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b="1" dirty="0">
              <a:solidFill>
                <a:schemeClr val="tx1"/>
              </a:solidFill>
            </a:endParaRPr>
          </a:p>
        </p:txBody>
      </p:sp>
      <p:sp>
        <p:nvSpPr>
          <p:cNvPr id="55" name="Rectangle 54"/>
          <p:cNvSpPr/>
          <p:nvPr/>
        </p:nvSpPr>
        <p:spPr>
          <a:xfrm>
            <a:off x="7620000" y="1596455"/>
            <a:ext cx="1143000" cy="537145"/>
          </a:xfrm>
          <a:prstGeom prst="rect">
            <a:avLst/>
          </a:prstGeom>
          <a:noFill/>
          <a:ln w="25400" cmpd="sng">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b="1" dirty="0">
              <a:solidFill>
                <a:schemeClr val="tx1"/>
              </a:solidFill>
            </a:endParaRPr>
          </a:p>
        </p:txBody>
      </p:sp>
      <p:sp>
        <p:nvSpPr>
          <p:cNvPr id="56" name="Rectangle 55"/>
          <p:cNvSpPr/>
          <p:nvPr/>
        </p:nvSpPr>
        <p:spPr>
          <a:xfrm>
            <a:off x="7543800" y="1524000"/>
            <a:ext cx="1143000" cy="533400"/>
          </a:xfrm>
          <a:prstGeom prst="rect">
            <a:avLst/>
          </a:prstGeom>
          <a:gradFill flip="none" rotWithShape="1">
            <a:gsLst>
              <a:gs pos="0">
                <a:srgbClr val="3366FF"/>
              </a:gs>
              <a:gs pos="100000">
                <a:srgbClr val="FFFFFF"/>
              </a:gs>
              <a:gs pos="50000">
                <a:schemeClr val="accent1">
                  <a:lumMod val="75000"/>
                </a:scheme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solidFill>
                  <a:schemeClr val="bg1"/>
                </a:solidFill>
                <a:latin typeface="Arial Black" panose="020B0A04020102020204" pitchFamily="34" charset="0"/>
              </a:rPr>
              <a:t> </a:t>
            </a:r>
          </a:p>
        </p:txBody>
      </p:sp>
      <p:sp>
        <p:nvSpPr>
          <p:cNvPr id="59" name="Flowchart: Magnetic Disk 10"/>
          <p:cNvSpPr/>
          <p:nvPr/>
        </p:nvSpPr>
        <p:spPr>
          <a:xfrm>
            <a:off x="7620000" y="1600200"/>
            <a:ext cx="990600" cy="381000"/>
          </a:xfrm>
          <a:prstGeom prst="flowChartMagneticDisk">
            <a:avLst/>
          </a:prstGeom>
          <a:solidFill>
            <a:schemeClr val="accent6">
              <a:lumMod val="75000"/>
            </a:schemeClr>
          </a:solidFill>
          <a:ln>
            <a:solidFill>
              <a:schemeClr val="accent6">
                <a:lumMod val="40000"/>
                <a:lumOff val="6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100" dirty="0">
                <a:solidFill>
                  <a:schemeClr val="bg1"/>
                </a:solidFill>
                <a:latin typeface="Arial Black" panose="020B0A04020102020204" pitchFamily="34" charset="0"/>
              </a:rPr>
              <a:t>IN-MEM</a:t>
            </a:r>
          </a:p>
        </p:txBody>
      </p:sp>
      <p:sp>
        <p:nvSpPr>
          <p:cNvPr id="17" name="Rectangle 16"/>
          <p:cNvSpPr/>
          <p:nvPr/>
        </p:nvSpPr>
        <p:spPr>
          <a:xfrm>
            <a:off x="529166" y="2438399"/>
            <a:ext cx="1291167" cy="609600"/>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1"/>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600" dirty="0">
                <a:solidFill>
                  <a:srgbClr val="FFFFFF"/>
                </a:solidFill>
                <a:latin typeface="Arial Black" panose="020B0A04020102020204" pitchFamily="34" charset="0"/>
              </a:rPr>
              <a:t>EDGE</a:t>
            </a:r>
          </a:p>
          <a:p>
            <a:pPr algn="ctr"/>
            <a:r>
              <a:rPr lang="en-US" sz="1600" dirty="0">
                <a:solidFill>
                  <a:srgbClr val="FFFFFF"/>
                </a:solidFill>
                <a:latin typeface="Arial Black" panose="020B0A04020102020204" pitchFamily="34" charset="0"/>
              </a:rPr>
              <a:t>SERVICE</a:t>
            </a:r>
          </a:p>
        </p:txBody>
      </p:sp>
      <p:sp>
        <p:nvSpPr>
          <p:cNvPr id="73" name="Isosceles Triangle 72"/>
          <p:cNvSpPr/>
          <p:nvPr/>
        </p:nvSpPr>
        <p:spPr>
          <a:xfrm rot="10800000">
            <a:off x="1524000" y="2286000"/>
            <a:ext cx="457200" cy="228600"/>
          </a:xfrm>
          <a:prstGeom prst="triangle">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p:cNvSpPr/>
          <p:nvPr/>
        </p:nvSpPr>
        <p:spPr>
          <a:xfrm>
            <a:off x="762001" y="5638801"/>
            <a:ext cx="1147232" cy="990599"/>
          </a:xfrm>
          <a:prstGeom prst="rect">
            <a:avLst/>
          </a:prstGeom>
          <a:solidFill>
            <a:schemeClr val="bg1">
              <a:lumMod val="95000"/>
            </a:schemeClr>
          </a:solidFill>
          <a:ln w="57150" cap="rnd">
            <a:solidFill>
              <a:schemeClr val="bg1">
                <a:lumMod val="75000"/>
              </a:schemeClr>
            </a:solidFill>
            <a:beve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Black" panose="020B0A04020102020204" pitchFamily="34" charset="0"/>
            </a:endParaRPr>
          </a:p>
        </p:txBody>
      </p:sp>
      <p:sp>
        <p:nvSpPr>
          <p:cNvPr id="61" name="Rectangle 60"/>
          <p:cNvSpPr/>
          <p:nvPr/>
        </p:nvSpPr>
        <p:spPr>
          <a:xfrm>
            <a:off x="613834" y="5486401"/>
            <a:ext cx="1219200" cy="1066799"/>
          </a:xfrm>
          <a:prstGeom prst="rect">
            <a:avLst/>
          </a:prstGeom>
          <a:solidFill>
            <a:schemeClr val="bg1">
              <a:lumMod val="95000"/>
            </a:schemeClr>
          </a:solidFill>
          <a:ln w="57150" cap="rnd">
            <a:solidFill>
              <a:schemeClr val="bg1">
                <a:lumMod val="75000"/>
              </a:schemeClr>
            </a:solidFill>
            <a:beve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Black" panose="020B0A04020102020204" pitchFamily="34" charset="0"/>
            </a:endParaRPr>
          </a:p>
        </p:txBody>
      </p:sp>
      <p:sp>
        <p:nvSpPr>
          <p:cNvPr id="63" name="Rectangle 62"/>
          <p:cNvSpPr/>
          <p:nvPr/>
        </p:nvSpPr>
        <p:spPr>
          <a:xfrm>
            <a:off x="457201" y="5334000"/>
            <a:ext cx="1295400" cy="1143000"/>
          </a:xfrm>
          <a:prstGeom prst="rect">
            <a:avLst/>
          </a:prstGeom>
          <a:solidFill>
            <a:schemeClr val="bg1">
              <a:lumMod val="95000"/>
            </a:schemeClr>
          </a:solidFill>
          <a:ln w="57150" cap="rnd">
            <a:solidFill>
              <a:schemeClr val="bg1">
                <a:lumMod val="75000"/>
              </a:schemeClr>
            </a:solidFill>
            <a:beve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Black" panose="020B0A04020102020204" pitchFamily="34" charset="0"/>
            </a:endParaRPr>
          </a:p>
        </p:txBody>
      </p:sp>
      <p:sp>
        <p:nvSpPr>
          <p:cNvPr id="72" name="Isosceles Triangle 71"/>
          <p:cNvSpPr/>
          <p:nvPr/>
        </p:nvSpPr>
        <p:spPr>
          <a:xfrm>
            <a:off x="914400" y="5715000"/>
            <a:ext cx="842433" cy="685800"/>
          </a:xfrm>
          <a:prstGeom prst="triangle">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TextBox 14"/>
          <p:cNvSpPr txBox="1"/>
          <p:nvPr/>
        </p:nvSpPr>
        <p:spPr>
          <a:xfrm>
            <a:off x="864790" y="6211884"/>
            <a:ext cx="994833" cy="261610"/>
          </a:xfrm>
          <a:prstGeom prst="rect">
            <a:avLst/>
          </a:prstGeom>
          <a:solidFill>
            <a:schemeClr val="bg1">
              <a:lumMod val="95000"/>
            </a:schemeClr>
          </a:solidFill>
          <a:ln>
            <a:solidFill>
              <a:schemeClr val="bg1">
                <a:lumMod val="75000"/>
              </a:schemeClr>
            </a:solid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100" b="1" dirty="0">
                <a:solidFill>
                  <a:schemeClr val="bg1"/>
                </a:solidFill>
                <a:latin typeface="Arial Black" panose="020B0A04020102020204" pitchFamily="34" charset="0"/>
              </a:rPr>
              <a:t>FAILOVER</a:t>
            </a:r>
          </a:p>
        </p:txBody>
      </p:sp>
      <p:sp>
        <p:nvSpPr>
          <p:cNvPr id="78" name="Rectangle 77"/>
          <p:cNvSpPr/>
          <p:nvPr/>
        </p:nvSpPr>
        <p:spPr>
          <a:xfrm>
            <a:off x="457200" y="5334000"/>
            <a:ext cx="1291167" cy="609600"/>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1"/>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600" dirty="0">
                <a:solidFill>
                  <a:schemeClr val="bg1"/>
                </a:solidFill>
                <a:latin typeface="Arial Black" panose="020B0A04020102020204" pitchFamily="34" charset="0"/>
              </a:rPr>
              <a:t>MIDDLE</a:t>
            </a:r>
          </a:p>
          <a:p>
            <a:pPr algn="ctr"/>
            <a:r>
              <a:rPr lang="en-US" sz="1600" dirty="0">
                <a:solidFill>
                  <a:schemeClr val="bg1"/>
                </a:solidFill>
                <a:latin typeface="Arial Black" panose="020B0A04020102020204" pitchFamily="34" charset="0"/>
              </a:rPr>
              <a:t>SERVICE</a:t>
            </a:r>
          </a:p>
        </p:txBody>
      </p:sp>
      <p:sp>
        <p:nvSpPr>
          <p:cNvPr id="47" name="Isosceles Triangle 46"/>
          <p:cNvSpPr/>
          <p:nvPr/>
        </p:nvSpPr>
        <p:spPr>
          <a:xfrm rot="10800000">
            <a:off x="914400" y="5058963"/>
            <a:ext cx="381000" cy="351237"/>
          </a:xfrm>
          <a:prstGeom prst="triangle">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Isosceles Triangle 79"/>
          <p:cNvSpPr/>
          <p:nvPr/>
        </p:nvSpPr>
        <p:spPr>
          <a:xfrm>
            <a:off x="914400" y="4648200"/>
            <a:ext cx="381000" cy="314860"/>
          </a:xfrm>
          <a:prstGeom prst="triangle">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Isosceles Triangle 100"/>
          <p:cNvSpPr/>
          <p:nvPr/>
        </p:nvSpPr>
        <p:spPr>
          <a:xfrm>
            <a:off x="1524000" y="1981200"/>
            <a:ext cx="457200" cy="228600"/>
          </a:xfrm>
          <a:prstGeom prst="triangle">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2" name="Straight Arrow Connector 101"/>
          <p:cNvCxnSpPr/>
          <p:nvPr/>
        </p:nvCxnSpPr>
        <p:spPr>
          <a:xfrm>
            <a:off x="1418034" y="3657600"/>
            <a:ext cx="1" cy="381000"/>
          </a:xfrm>
          <a:prstGeom prst="straightConnector1">
            <a:avLst/>
          </a:prstGeom>
          <a:ln w="114300">
            <a:solidFill>
              <a:schemeClr val="bg1">
                <a:lumMod val="75000"/>
              </a:schemeClr>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sp>
        <p:nvSpPr>
          <p:cNvPr id="103" name="Isosceles Triangle 102"/>
          <p:cNvSpPr/>
          <p:nvPr/>
        </p:nvSpPr>
        <p:spPr>
          <a:xfrm rot="10800000">
            <a:off x="1219200" y="3915963"/>
            <a:ext cx="381000" cy="351237"/>
          </a:xfrm>
          <a:prstGeom prst="triangle">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Isosceles Triangle 103"/>
          <p:cNvSpPr/>
          <p:nvPr/>
        </p:nvSpPr>
        <p:spPr>
          <a:xfrm>
            <a:off x="1219200" y="3505200"/>
            <a:ext cx="381000" cy="314860"/>
          </a:xfrm>
          <a:prstGeom prst="triangle">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Flowchart: Magnetic Disk 10"/>
          <p:cNvSpPr/>
          <p:nvPr/>
        </p:nvSpPr>
        <p:spPr>
          <a:xfrm>
            <a:off x="457200" y="5867400"/>
            <a:ext cx="914400" cy="381000"/>
          </a:xfrm>
          <a:prstGeom prst="flowChartMagneticDisk">
            <a:avLst/>
          </a:prstGeom>
          <a:solidFill>
            <a:schemeClr val="bg1">
              <a:lumMod val="95000"/>
            </a:schemeClr>
          </a:solidFill>
          <a:ln>
            <a:solidFill>
              <a:schemeClr val="bg1">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100" dirty="0">
                <a:solidFill>
                  <a:schemeClr val="bg1"/>
                </a:solidFill>
                <a:latin typeface="Arial Black" panose="020B0A04020102020204" pitchFamily="34" charset="0"/>
              </a:rPr>
              <a:t>DB</a:t>
            </a:r>
          </a:p>
        </p:txBody>
      </p:sp>
      <p:sp>
        <p:nvSpPr>
          <p:cNvPr id="11" name="Flowchart: Magnetic Disk 10"/>
          <p:cNvSpPr/>
          <p:nvPr/>
        </p:nvSpPr>
        <p:spPr>
          <a:xfrm>
            <a:off x="533400" y="2971799"/>
            <a:ext cx="914400" cy="381001"/>
          </a:xfrm>
          <a:prstGeom prst="flowChartMagneticDisk">
            <a:avLst/>
          </a:prstGeom>
          <a:solidFill>
            <a:schemeClr val="bg1">
              <a:lumMod val="95000"/>
            </a:schemeClr>
          </a:solidFill>
          <a:ln>
            <a:solidFill>
              <a:schemeClr val="bg1">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100" dirty="0">
                <a:solidFill>
                  <a:schemeClr val="bg1"/>
                </a:solidFill>
                <a:latin typeface="Arial Black" panose="020B0A04020102020204" pitchFamily="34" charset="0"/>
              </a:rPr>
              <a:t>DB</a:t>
            </a:r>
          </a:p>
        </p:txBody>
      </p:sp>
      <p:sp>
        <p:nvSpPr>
          <p:cNvPr id="124" name="Rectangle 123"/>
          <p:cNvSpPr/>
          <p:nvPr/>
        </p:nvSpPr>
        <p:spPr>
          <a:xfrm>
            <a:off x="2209800" y="3996"/>
            <a:ext cx="3505200" cy="251728"/>
          </a:xfrm>
          <a:prstGeom prst="rect">
            <a:avLst/>
          </a:prstGeom>
          <a:solidFill>
            <a:schemeClr val="accent1">
              <a:lumMod val="40000"/>
              <a:lumOff val="60000"/>
              <a:alpha val="10000"/>
            </a:schemeClr>
          </a:solidFill>
          <a:ln>
            <a:solidFill>
              <a:schemeClr val="accent1">
                <a:shade val="50000"/>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1050" dirty="0">
                <a:solidFill>
                  <a:srgbClr val="99CCFF"/>
                </a:solidFill>
                <a:latin typeface="Arial Black" panose="020B0A04020102020204" pitchFamily="34" charset="0"/>
              </a:rPr>
              <a:t>  BROWSER      SERVICE     DEVICE       ETC</a:t>
            </a:r>
            <a:endParaRPr lang="en-US" sz="1400" dirty="0">
              <a:solidFill>
                <a:srgbClr val="99CCFF"/>
              </a:solidFill>
              <a:latin typeface="Arial Black" panose="020B0A04020102020204" pitchFamily="34" charset="0"/>
            </a:endParaRPr>
          </a:p>
        </p:txBody>
      </p:sp>
      <p:cxnSp>
        <p:nvCxnSpPr>
          <p:cNvPr id="126" name="Straight Arrow Connector 125"/>
          <p:cNvCxnSpPr/>
          <p:nvPr/>
        </p:nvCxnSpPr>
        <p:spPr>
          <a:xfrm>
            <a:off x="3829050" y="762000"/>
            <a:ext cx="0" cy="640450"/>
          </a:xfrm>
          <a:prstGeom prst="straightConnector1">
            <a:avLst/>
          </a:prstGeom>
          <a:ln w="38100">
            <a:solidFill>
              <a:srgbClr val="FF0000"/>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127" name="Isosceles Triangle 126"/>
          <p:cNvSpPr/>
          <p:nvPr/>
        </p:nvSpPr>
        <p:spPr>
          <a:xfrm rot="10800000">
            <a:off x="2762250" y="1066800"/>
            <a:ext cx="2209800" cy="391060"/>
          </a:xfrm>
          <a:prstGeom prst="triangle">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TextBox 14"/>
          <p:cNvSpPr txBox="1"/>
          <p:nvPr/>
        </p:nvSpPr>
        <p:spPr>
          <a:xfrm>
            <a:off x="3630686" y="1066800"/>
            <a:ext cx="914400" cy="30777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b="1" dirty="0">
                <a:latin typeface="Arial Black" panose="020B0A04020102020204" pitchFamily="34" charset="0"/>
              </a:rPr>
              <a:t>LB</a:t>
            </a:r>
          </a:p>
        </p:txBody>
      </p:sp>
      <p:sp>
        <p:nvSpPr>
          <p:cNvPr id="129" name="Rectangle 128"/>
          <p:cNvSpPr/>
          <p:nvPr/>
        </p:nvSpPr>
        <p:spPr>
          <a:xfrm>
            <a:off x="1981200" y="228600"/>
            <a:ext cx="3733800" cy="533400"/>
          </a:xfrm>
          <a:prstGeom prst="rect">
            <a:avLst/>
          </a:prstGeom>
          <a:gradFill flip="none" rotWithShape="1">
            <a:gsLst>
              <a:gs pos="55000">
                <a:schemeClr val="bg1"/>
              </a:gs>
              <a:gs pos="100000">
                <a:srgbClr val="000000"/>
              </a:gs>
            </a:gsLst>
            <a:path path="shape">
              <a:fillToRect l="50000" t="50000" r="50000" b="50000"/>
            </a:path>
            <a:tileRect/>
          </a:gra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solidFill>
                  <a:schemeClr val="tx1"/>
                </a:solidFill>
                <a:latin typeface="Arial Black" panose="020B0A04020102020204" pitchFamily="34" charset="0"/>
              </a:rPr>
              <a:t>CONSUMING APPLICATION</a:t>
            </a:r>
          </a:p>
        </p:txBody>
      </p:sp>
      <p:sp>
        <p:nvSpPr>
          <p:cNvPr id="64" name="Content Placeholder 2"/>
          <p:cNvSpPr>
            <a:spLocks noGrp="1"/>
          </p:cNvSpPr>
          <p:nvPr>
            <p:ph sz="half" idx="1"/>
          </p:nvPr>
        </p:nvSpPr>
        <p:spPr>
          <a:xfrm>
            <a:off x="4343400" y="2286000"/>
            <a:ext cx="4419600" cy="4343400"/>
          </a:xfrm>
          <a:solidFill>
            <a:schemeClr val="tx1"/>
          </a:solidFill>
        </p:spPr>
        <p:txBody>
          <a:bodyPr>
            <a:normAutofit fontScale="77500" lnSpcReduction="20000"/>
          </a:bodyPr>
          <a:lstStyle/>
          <a:p>
            <a:r>
              <a:rPr lang="en-US" sz="2800" dirty="0">
                <a:solidFill>
                  <a:srgbClr val="FFFFFF"/>
                </a:solidFill>
                <a:latin typeface="Roboto" charset="0"/>
                <a:ea typeface="Roboto" charset="0"/>
                <a:cs typeface="Roboto" charset="0"/>
              </a:rPr>
              <a:t>Simplifies interaction between clients and servers</a:t>
            </a:r>
          </a:p>
          <a:p>
            <a:pPr lvl="1"/>
            <a:r>
              <a:rPr lang="en-US" sz="2600" dirty="0">
                <a:solidFill>
                  <a:srgbClr val="FFFFFF"/>
                </a:solidFill>
                <a:latin typeface="Roboto" charset="0"/>
                <a:ea typeface="Roboto" charset="0"/>
                <a:cs typeface="Roboto" charset="0"/>
              </a:rPr>
              <a:t>Handles Routes to Edge Layer</a:t>
            </a:r>
          </a:p>
          <a:p>
            <a:pPr lvl="1"/>
            <a:endParaRPr lang="en-US" sz="1000" dirty="0">
              <a:solidFill>
                <a:srgbClr val="FFFFFF"/>
              </a:solidFill>
            </a:endParaRPr>
          </a:p>
          <a:p>
            <a:pPr lvl="8"/>
            <a:endParaRPr lang="en-US" sz="100" dirty="0">
              <a:solidFill>
                <a:srgbClr val="FFFFFF"/>
              </a:solidFill>
            </a:endParaRPr>
          </a:p>
          <a:p>
            <a:r>
              <a:rPr lang="en-US" sz="2800" dirty="0">
                <a:solidFill>
                  <a:srgbClr val="FFFFFF"/>
                </a:solidFill>
                <a:latin typeface="Roboto" charset="0"/>
                <a:ea typeface="Roboto" charset="0"/>
                <a:cs typeface="Roboto" charset="0"/>
              </a:rPr>
              <a:t>Central small well-defined surface provides:</a:t>
            </a:r>
          </a:p>
          <a:p>
            <a:pPr lvl="1"/>
            <a:r>
              <a:rPr lang="en-US" sz="2600" dirty="0">
                <a:solidFill>
                  <a:srgbClr val="FFFFFF"/>
                </a:solidFill>
                <a:latin typeface="Roboto" charset="0"/>
                <a:ea typeface="Roboto" charset="0"/>
                <a:cs typeface="Roboto" charset="0"/>
              </a:rPr>
              <a:t>Solves CORS problem</a:t>
            </a:r>
          </a:p>
          <a:p>
            <a:pPr lvl="1"/>
            <a:r>
              <a:rPr lang="en-US" sz="2600" dirty="0">
                <a:solidFill>
                  <a:srgbClr val="FFFFFF"/>
                </a:solidFill>
                <a:latin typeface="Roboto" charset="0"/>
                <a:ea typeface="Roboto" charset="0"/>
                <a:cs typeface="Roboto" charset="0"/>
              </a:rPr>
              <a:t>Centralization and control</a:t>
            </a:r>
          </a:p>
          <a:p>
            <a:pPr lvl="1"/>
            <a:r>
              <a:rPr lang="en-US" sz="2600" dirty="0">
                <a:solidFill>
                  <a:srgbClr val="FFFFFF"/>
                </a:solidFill>
                <a:latin typeface="Roboto" charset="0"/>
                <a:ea typeface="Roboto" charset="0"/>
                <a:cs typeface="Roboto" charset="0"/>
              </a:rPr>
              <a:t>Routing, Filtering, Throttling, Management</a:t>
            </a:r>
          </a:p>
          <a:p>
            <a:pPr lvl="1"/>
            <a:r>
              <a:rPr lang="en-US" sz="2600" dirty="0">
                <a:solidFill>
                  <a:srgbClr val="FFFFFF"/>
                </a:solidFill>
                <a:latin typeface="Roboto" charset="0"/>
                <a:ea typeface="Roboto" charset="0"/>
                <a:cs typeface="Roboto" charset="0"/>
              </a:rPr>
              <a:t>Security</a:t>
            </a:r>
          </a:p>
          <a:p>
            <a:pPr lvl="1"/>
            <a:r>
              <a:rPr lang="en-US" sz="2600" dirty="0">
                <a:solidFill>
                  <a:srgbClr val="FFFFFF"/>
                </a:solidFill>
                <a:latin typeface="Roboto" charset="0"/>
                <a:ea typeface="Roboto" charset="0"/>
                <a:cs typeface="Roboto" charset="0"/>
              </a:rPr>
              <a:t>Monitoring</a:t>
            </a:r>
          </a:p>
          <a:p>
            <a:pPr marL="457200" lvl="1" indent="0">
              <a:buNone/>
            </a:pPr>
            <a:r>
              <a:rPr lang="en-US" sz="1100" dirty="0">
                <a:solidFill>
                  <a:srgbClr val="FFFFFF"/>
                </a:solidFill>
              </a:rPr>
              <a:t> </a:t>
            </a:r>
            <a:endParaRPr lang="en-US" sz="1000" dirty="0">
              <a:solidFill>
                <a:srgbClr val="FFFFFF"/>
              </a:solidFill>
            </a:endParaRPr>
          </a:p>
          <a:p>
            <a:r>
              <a:rPr lang="en-US" sz="2800" dirty="0">
                <a:solidFill>
                  <a:srgbClr val="FFFFFF"/>
                </a:solidFill>
                <a:latin typeface="Roboto" charset="0"/>
                <a:ea typeface="Roboto" charset="0"/>
                <a:cs typeface="Roboto" charset="0"/>
              </a:rPr>
              <a:t>Handles Persistence</a:t>
            </a:r>
          </a:p>
        </p:txBody>
      </p:sp>
      <p:cxnSp>
        <p:nvCxnSpPr>
          <p:cNvPr id="65" name="Straight Arrow Connector 64"/>
          <p:cNvCxnSpPr/>
          <p:nvPr/>
        </p:nvCxnSpPr>
        <p:spPr>
          <a:xfrm flipV="1">
            <a:off x="7162800" y="1981200"/>
            <a:ext cx="457200" cy="15646"/>
          </a:xfrm>
          <a:prstGeom prst="straightConnector1">
            <a:avLst/>
          </a:prstGeom>
          <a:ln w="38100">
            <a:solidFill>
              <a:srgbClr val="FF0000"/>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a:endCxn id="66" idx="3"/>
          </p:cNvCxnSpPr>
          <p:nvPr/>
        </p:nvCxnSpPr>
        <p:spPr>
          <a:xfrm>
            <a:off x="381000" y="2209800"/>
            <a:ext cx="5878" cy="1861854"/>
          </a:xfrm>
          <a:prstGeom prst="straightConnector1">
            <a:avLst/>
          </a:prstGeom>
          <a:ln w="88900">
            <a:solidFill>
              <a:schemeClr val="bg1">
                <a:lumMod val="75000"/>
              </a:schemeClr>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sp>
        <p:nvSpPr>
          <p:cNvPr id="66" name="Isosceles Triangle 65"/>
          <p:cNvSpPr/>
          <p:nvPr/>
        </p:nvSpPr>
        <p:spPr>
          <a:xfrm rot="9034156">
            <a:off x="214442" y="4056904"/>
            <a:ext cx="457200" cy="228600"/>
          </a:xfrm>
          <a:prstGeom prst="triangle">
            <a:avLst/>
          </a:prstGeom>
          <a:solidFill>
            <a:schemeClr val="bg1">
              <a:lumMod val="8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Isosceles Triangle 66"/>
          <p:cNvSpPr/>
          <p:nvPr/>
        </p:nvSpPr>
        <p:spPr>
          <a:xfrm rot="1898780">
            <a:off x="199079" y="2064133"/>
            <a:ext cx="457200" cy="228600"/>
          </a:xfrm>
          <a:prstGeom prst="triangle">
            <a:avLst/>
          </a:prstGeom>
          <a:solidFill>
            <a:schemeClr val="bg1">
              <a:lumMod val="8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50282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4">
                                            <p:txEl>
                                              <p:pRg st="0" end="0"/>
                                            </p:txEl>
                                          </p:spTgt>
                                        </p:tgtEl>
                                        <p:attrNameLst>
                                          <p:attrName>style.visibility</p:attrName>
                                        </p:attrNameLst>
                                      </p:cBhvr>
                                      <p:to>
                                        <p:strVal val="visible"/>
                                      </p:to>
                                    </p:set>
                                    <p:anim calcmode="lin" valueType="num">
                                      <p:cBhvr additive="base">
                                        <p:cTn id="7" dur="500" fill="hold"/>
                                        <p:tgtEl>
                                          <p:spTgt spid="6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4">
                                            <p:txEl>
                                              <p:pRg st="1" end="1"/>
                                            </p:txEl>
                                          </p:spTgt>
                                        </p:tgtEl>
                                        <p:attrNameLst>
                                          <p:attrName>style.visibility</p:attrName>
                                        </p:attrNameLst>
                                      </p:cBhvr>
                                      <p:to>
                                        <p:strVal val="visible"/>
                                      </p:to>
                                    </p:set>
                                    <p:anim calcmode="lin" valueType="num">
                                      <p:cBhvr additive="base">
                                        <p:cTn id="13" dur="500" fill="hold"/>
                                        <p:tgtEl>
                                          <p:spTgt spid="64">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4">
                                            <p:txEl>
                                              <p:pRg st="4" end="4"/>
                                            </p:txEl>
                                          </p:spTgt>
                                        </p:tgtEl>
                                        <p:attrNameLst>
                                          <p:attrName>style.visibility</p:attrName>
                                        </p:attrNameLst>
                                      </p:cBhvr>
                                      <p:to>
                                        <p:strVal val="visible"/>
                                      </p:to>
                                    </p:set>
                                    <p:anim calcmode="lin" valueType="num">
                                      <p:cBhvr additive="base">
                                        <p:cTn id="19" dur="500" fill="hold"/>
                                        <p:tgtEl>
                                          <p:spTgt spid="64">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64">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64">
                                            <p:txEl>
                                              <p:pRg st="5" end="5"/>
                                            </p:txEl>
                                          </p:spTgt>
                                        </p:tgtEl>
                                        <p:attrNameLst>
                                          <p:attrName>style.visibility</p:attrName>
                                        </p:attrNameLst>
                                      </p:cBhvr>
                                      <p:to>
                                        <p:strVal val="visible"/>
                                      </p:to>
                                    </p:set>
                                    <p:anim calcmode="lin" valueType="num">
                                      <p:cBhvr additive="base">
                                        <p:cTn id="25" dur="500" fill="hold"/>
                                        <p:tgtEl>
                                          <p:spTgt spid="64">
                                            <p:txEl>
                                              <p:pRg st="5" end="5"/>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64">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64">
                                            <p:txEl>
                                              <p:pRg st="6" end="6"/>
                                            </p:txEl>
                                          </p:spTgt>
                                        </p:tgtEl>
                                        <p:attrNameLst>
                                          <p:attrName>style.visibility</p:attrName>
                                        </p:attrNameLst>
                                      </p:cBhvr>
                                      <p:to>
                                        <p:strVal val="visible"/>
                                      </p:to>
                                    </p:set>
                                    <p:anim calcmode="lin" valueType="num">
                                      <p:cBhvr additive="base">
                                        <p:cTn id="31" dur="500" fill="hold"/>
                                        <p:tgtEl>
                                          <p:spTgt spid="64">
                                            <p:txEl>
                                              <p:pRg st="6" end="6"/>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64">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64">
                                            <p:txEl>
                                              <p:pRg st="7" end="7"/>
                                            </p:txEl>
                                          </p:spTgt>
                                        </p:tgtEl>
                                        <p:attrNameLst>
                                          <p:attrName>style.visibility</p:attrName>
                                        </p:attrNameLst>
                                      </p:cBhvr>
                                      <p:to>
                                        <p:strVal val="visible"/>
                                      </p:to>
                                    </p:set>
                                    <p:anim calcmode="lin" valueType="num">
                                      <p:cBhvr additive="base">
                                        <p:cTn id="37" dur="500" fill="hold"/>
                                        <p:tgtEl>
                                          <p:spTgt spid="64">
                                            <p:txEl>
                                              <p:pRg st="7" end="7"/>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64">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64">
                                            <p:txEl>
                                              <p:pRg st="8" end="8"/>
                                            </p:txEl>
                                          </p:spTgt>
                                        </p:tgtEl>
                                        <p:attrNameLst>
                                          <p:attrName>style.visibility</p:attrName>
                                        </p:attrNameLst>
                                      </p:cBhvr>
                                      <p:to>
                                        <p:strVal val="visible"/>
                                      </p:to>
                                    </p:set>
                                    <p:anim calcmode="lin" valueType="num">
                                      <p:cBhvr additive="base">
                                        <p:cTn id="43" dur="500" fill="hold"/>
                                        <p:tgtEl>
                                          <p:spTgt spid="64">
                                            <p:txEl>
                                              <p:pRg st="8" end="8"/>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64">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64">
                                            <p:txEl>
                                              <p:pRg st="9" end="9"/>
                                            </p:txEl>
                                          </p:spTgt>
                                        </p:tgtEl>
                                        <p:attrNameLst>
                                          <p:attrName>style.visibility</p:attrName>
                                        </p:attrNameLst>
                                      </p:cBhvr>
                                      <p:to>
                                        <p:strVal val="visible"/>
                                      </p:to>
                                    </p:set>
                                    <p:anim calcmode="lin" valueType="num">
                                      <p:cBhvr additive="base">
                                        <p:cTn id="49" dur="500" fill="hold"/>
                                        <p:tgtEl>
                                          <p:spTgt spid="64">
                                            <p:txEl>
                                              <p:pRg st="9" end="9"/>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64">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64">
                                            <p:txEl>
                                              <p:pRg st="10" end="10"/>
                                            </p:txEl>
                                          </p:spTgt>
                                        </p:tgtEl>
                                        <p:attrNameLst>
                                          <p:attrName>style.visibility</p:attrName>
                                        </p:attrNameLst>
                                      </p:cBhvr>
                                      <p:to>
                                        <p:strVal val="visible"/>
                                      </p:to>
                                    </p:set>
                                    <p:anim calcmode="lin" valueType="num">
                                      <p:cBhvr additive="base">
                                        <p:cTn id="55" dur="500" fill="hold"/>
                                        <p:tgtEl>
                                          <p:spTgt spid="64">
                                            <p:txEl>
                                              <p:pRg st="10" end="10"/>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64">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64">
                                            <p:txEl>
                                              <p:pRg st="11" end="11"/>
                                            </p:txEl>
                                          </p:spTgt>
                                        </p:tgtEl>
                                        <p:attrNameLst>
                                          <p:attrName>style.visibility</p:attrName>
                                        </p:attrNameLst>
                                      </p:cBhvr>
                                      <p:to>
                                        <p:strVal val="visible"/>
                                      </p:to>
                                    </p:set>
                                    <p:anim calcmode="lin" valueType="num">
                                      <p:cBhvr additive="base">
                                        <p:cTn id="61" dur="500" fill="hold"/>
                                        <p:tgtEl>
                                          <p:spTgt spid="64">
                                            <p:txEl>
                                              <p:pRg st="11" end="11"/>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64">
                                            <p:txEl>
                                              <p:pRg st="11" end="1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1" name="Straight Connector 70"/>
          <p:cNvCxnSpPr/>
          <p:nvPr/>
        </p:nvCxnSpPr>
        <p:spPr>
          <a:xfrm flipH="1">
            <a:off x="609600" y="2133600"/>
            <a:ext cx="6705600" cy="16785"/>
          </a:xfrm>
          <a:prstGeom prst="line">
            <a:avLst/>
          </a:prstGeom>
          <a:ln w="19050">
            <a:solidFill>
              <a:schemeClr val="bg1">
                <a:lumMod val="85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H="1">
            <a:off x="838200" y="2209800"/>
            <a:ext cx="6553200" cy="0"/>
          </a:xfrm>
          <a:prstGeom prst="line">
            <a:avLst/>
          </a:prstGeom>
          <a:ln w="19050">
            <a:solidFill>
              <a:schemeClr val="bg1">
                <a:lumMod val="85000"/>
              </a:schemeClr>
            </a:solidFill>
            <a:tailEnd type="none"/>
          </a:ln>
        </p:spPr>
        <p:style>
          <a:lnRef idx="1">
            <a:schemeClr val="accent1"/>
          </a:lnRef>
          <a:fillRef idx="0">
            <a:schemeClr val="accent1"/>
          </a:fillRef>
          <a:effectRef idx="0">
            <a:schemeClr val="accent1"/>
          </a:effectRef>
          <a:fontRef idx="minor">
            <a:schemeClr val="tx1"/>
          </a:fontRef>
        </p:style>
      </p:cxnSp>
      <p:sp>
        <p:nvSpPr>
          <p:cNvPr id="31" name="Rectangle 30"/>
          <p:cNvSpPr/>
          <p:nvPr/>
        </p:nvSpPr>
        <p:spPr>
          <a:xfrm>
            <a:off x="1138767" y="2743200"/>
            <a:ext cx="1147232" cy="990599"/>
          </a:xfrm>
          <a:prstGeom prst="rect">
            <a:avLst/>
          </a:prstGeom>
          <a:noFill/>
          <a:ln w="57150" cap="rnd">
            <a:solidFill>
              <a:srgbClr val="FF0000"/>
            </a:solidFill>
            <a:beve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Black" panose="020B0A04020102020204" pitchFamily="34" charset="0"/>
            </a:endParaRPr>
          </a:p>
        </p:txBody>
      </p:sp>
      <p:sp>
        <p:nvSpPr>
          <p:cNvPr id="2" name="Title 1"/>
          <p:cNvSpPr>
            <a:spLocks noGrp="1"/>
          </p:cNvSpPr>
          <p:nvPr>
            <p:ph type="title"/>
          </p:nvPr>
        </p:nvSpPr>
        <p:spPr>
          <a:xfrm>
            <a:off x="6017943" y="65578"/>
            <a:ext cx="3051713" cy="1243192"/>
          </a:xfrm>
        </p:spPr>
        <p:txBody>
          <a:bodyPr>
            <a:noAutofit/>
          </a:bodyPr>
          <a:lstStyle/>
          <a:p>
            <a:pPr algn="r"/>
            <a:r>
              <a:rPr lang="en-US" sz="3600" dirty="0"/>
              <a:t>Edge</a:t>
            </a:r>
            <a:br>
              <a:rPr lang="en-US" sz="3600" dirty="0"/>
            </a:br>
            <a:r>
              <a:rPr lang="en-US" sz="3600" dirty="0"/>
              <a:t>Layer</a:t>
            </a:r>
          </a:p>
        </p:txBody>
      </p:sp>
      <p:sp>
        <p:nvSpPr>
          <p:cNvPr id="5" name="Rectangle 4"/>
          <p:cNvSpPr/>
          <p:nvPr/>
        </p:nvSpPr>
        <p:spPr>
          <a:xfrm>
            <a:off x="457200" y="1524001"/>
            <a:ext cx="6781800" cy="533399"/>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3200" dirty="0">
              <a:solidFill>
                <a:schemeClr val="bg1"/>
              </a:solidFill>
              <a:latin typeface="Arial Black" panose="020B0A04020102020204" pitchFamily="34" charset="0"/>
            </a:endParaRPr>
          </a:p>
        </p:txBody>
      </p:sp>
      <p:sp>
        <p:nvSpPr>
          <p:cNvPr id="7" name="Rectangle 6"/>
          <p:cNvSpPr/>
          <p:nvPr/>
        </p:nvSpPr>
        <p:spPr>
          <a:xfrm>
            <a:off x="5334000" y="1524000"/>
            <a:ext cx="1895459" cy="409159"/>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schemeClr val="bg1"/>
              </a:solidFill>
              <a:latin typeface="Arial Black" panose="020B0A04020102020204" pitchFamily="34" charset="0"/>
            </a:endParaRPr>
          </a:p>
          <a:p>
            <a:pPr algn="ctr"/>
            <a:endParaRPr lang="en-US" dirty="0">
              <a:solidFill>
                <a:schemeClr val="bg1"/>
              </a:solidFill>
              <a:latin typeface="Arial Black" panose="020B0A04020102020204" pitchFamily="34" charset="0"/>
            </a:endParaRPr>
          </a:p>
          <a:p>
            <a:pPr algn="ctr"/>
            <a:r>
              <a:rPr lang="en-US" b="1" dirty="0">
                <a:solidFill>
                  <a:schemeClr val="bg1"/>
                </a:solidFill>
                <a:latin typeface="Arial Narrow"/>
                <a:cs typeface="Arial Narrow"/>
              </a:rPr>
              <a:t>Routing &amp; Filtering</a:t>
            </a:r>
          </a:p>
        </p:txBody>
      </p:sp>
      <p:sp>
        <p:nvSpPr>
          <p:cNvPr id="30" name="Rectangle 29"/>
          <p:cNvSpPr/>
          <p:nvPr/>
        </p:nvSpPr>
        <p:spPr>
          <a:xfrm>
            <a:off x="990600" y="2590800"/>
            <a:ext cx="1219200" cy="1066799"/>
          </a:xfrm>
          <a:prstGeom prst="rect">
            <a:avLst/>
          </a:prstGeom>
          <a:noFill/>
          <a:ln w="57150" cap="rnd">
            <a:solidFill>
              <a:srgbClr val="FF0000"/>
            </a:solidFill>
            <a:beve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Black" panose="020B0A04020102020204" pitchFamily="34" charset="0"/>
            </a:endParaRPr>
          </a:p>
        </p:txBody>
      </p:sp>
      <p:sp>
        <p:nvSpPr>
          <p:cNvPr id="27" name="Rectangle 26"/>
          <p:cNvSpPr/>
          <p:nvPr/>
        </p:nvSpPr>
        <p:spPr>
          <a:xfrm>
            <a:off x="833967" y="2438399"/>
            <a:ext cx="1295400" cy="1143000"/>
          </a:xfrm>
          <a:prstGeom prst="rect">
            <a:avLst/>
          </a:prstGeom>
          <a:solidFill>
            <a:schemeClr val="bg1"/>
          </a:solidFill>
          <a:ln w="57150" cap="rnd">
            <a:solidFill>
              <a:srgbClr val="FF0000"/>
            </a:solidFill>
            <a:beve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Black" panose="020B0A04020102020204" pitchFamily="34" charset="0"/>
            </a:endParaRPr>
          </a:p>
        </p:txBody>
      </p:sp>
      <p:cxnSp>
        <p:nvCxnSpPr>
          <p:cNvPr id="37" name="Straight Arrow Connector 36"/>
          <p:cNvCxnSpPr/>
          <p:nvPr/>
        </p:nvCxnSpPr>
        <p:spPr>
          <a:xfrm>
            <a:off x="1113234" y="4800600"/>
            <a:ext cx="1" cy="381000"/>
          </a:xfrm>
          <a:prstGeom prst="straightConnector1">
            <a:avLst/>
          </a:prstGeom>
          <a:ln w="114300">
            <a:solidFill>
              <a:schemeClr val="bg1">
                <a:lumMod val="85000"/>
              </a:schemeClr>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sp>
        <p:nvSpPr>
          <p:cNvPr id="69" name="Isosceles Triangle 68"/>
          <p:cNvSpPr/>
          <p:nvPr/>
        </p:nvSpPr>
        <p:spPr>
          <a:xfrm>
            <a:off x="1291166" y="2819399"/>
            <a:ext cx="842433" cy="685800"/>
          </a:xfrm>
          <a:prstGeom prst="triangl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TextBox 14"/>
          <p:cNvSpPr txBox="1"/>
          <p:nvPr/>
        </p:nvSpPr>
        <p:spPr>
          <a:xfrm>
            <a:off x="1251478" y="3309530"/>
            <a:ext cx="994833" cy="2616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100" b="1" dirty="0">
                <a:solidFill>
                  <a:schemeClr val="bg1"/>
                </a:solidFill>
                <a:latin typeface="Arial Black" panose="020B0A04020102020204" pitchFamily="34" charset="0"/>
              </a:rPr>
              <a:t>FAILOVER</a:t>
            </a:r>
          </a:p>
        </p:txBody>
      </p:sp>
      <p:sp>
        <p:nvSpPr>
          <p:cNvPr id="75" name="Rectangle 74"/>
          <p:cNvSpPr/>
          <p:nvPr/>
        </p:nvSpPr>
        <p:spPr>
          <a:xfrm>
            <a:off x="119529" y="1371600"/>
            <a:ext cx="8872071" cy="5410200"/>
          </a:xfrm>
          <a:prstGeom prst="rect">
            <a:avLst/>
          </a:prstGeom>
          <a:noFill/>
          <a:ln w="76200" cap="rnd" cmpd="sng">
            <a:solidFill>
              <a:schemeClr val="accent3">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94"/>
          <p:cNvSpPr/>
          <p:nvPr/>
        </p:nvSpPr>
        <p:spPr>
          <a:xfrm>
            <a:off x="457200" y="1524000"/>
            <a:ext cx="1666859" cy="409159"/>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schemeClr val="bg1"/>
              </a:solidFill>
              <a:latin typeface="Arial Black" panose="020B0A04020102020204" pitchFamily="34" charset="0"/>
            </a:endParaRPr>
          </a:p>
          <a:p>
            <a:pPr algn="ctr"/>
            <a:endParaRPr lang="en-US" dirty="0">
              <a:solidFill>
                <a:schemeClr val="bg1"/>
              </a:solidFill>
              <a:latin typeface="Arial Black" panose="020B0A04020102020204" pitchFamily="34" charset="0"/>
            </a:endParaRPr>
          </a:p>
          <a:p>
            <a:pPr algn="ctr"/>
            <a:endParaRPr lang="en-US" dirty="0">
              <a:solidFill>
                <a:schemeClr val="bg1"/>
              </a:solidFill>
              <a:latin typeface="Arial Black" panose="020B0A04020102020204" pitchFamily="34" charset="0"/>
            </a:endParaRPr>
          </a:p>
          <a:p>
            <a:pPr algn="ctr"/>
            <a:r>
              <a:rPr lang="en-US" b="1" dirty="0">
                <a:solidFill>
                  <a:schemeClr val="bg1"/>
                </a:solidFill>
                <a:latin typeface="Arial Narrow"/>
                <a:cs typeface="Arial Narrow"/>
              </a:rPr>
              <a:t>Security</a:t>
            </a:r>
          </a:p>
        </p:txBody>
      </p:sp>
      <p:cxnSp>
        <p:nvCxnSpPr>
          <p:cNvPr id="52" name="Straight Connector 51"/>
          <p:cNvCxnSpPr/>
          <p:nvPr/>
        </p:nvCxnSpPr>
        <p:spPr>
          <a:xfrm flipV="1">
            <a:off x="609600" y="2057400"/>
            <a:ext cx="0" cy="76200"/>
          </a:xfrm>
          <a:prstGeom prst="line">
            <a:avLst/>
          </a:prstGeom>
          <a:ln w="19050">
            <a:solidFill>
              <a:schemeClr val="bg1">
                <a:lumMod val="85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H="1">
            <a:off x="2057400" y="1981200"/>
            <a:ext cx="11280" cy="533400"/>
          </a:xfrm>
          <a:prstGeom prst="straightConnector1">
            <a:avLst/>
          </a:prstGeom>
          <a:ln w="57150">
            <a:solidFill>
              <a:srgbClr val="FF0000"/>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sp>
        <p:nvSpPr>
          <p:cNvPr id="60" name="Rectangle 59"/>
          <p:cNvSpPr/>
          <p:nvPr/>
        </p:nvSpPr>
        <p:spPr>
          <a:xfrm flipV="1">
            <a:off x="762000" y="4492050"/>
            <a:ext cx="3124199" cy="30854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vert="vert" rtlCol="0" anchor="b"/>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100" dirty="0">
              <a:solidFill>
                <a:schemeClr val="bg1"/>
              </a:solidFill>
              <a:latin typeface="Arial Black" panose="020B0A04020102020204" pitchFamily="34" charset="0"/>
            </a:endParaRPr>
          </a:p>
          <a:p>
            <a:pPr algn="ctr"/>
            <a:endParaRPr lang="en-US" sz="1100" dirty="0">
              <a:solidFill>
                <a:schemeClr val="bg1"/>
              </a:solidFill>
              <a:latin typeface="Arial Black" panose="020B0A04020102020204" pitchFamily="34" charset="0"/>
            </a:endParaRPr>
          </a:p>
        </p:txBody>
      </p:sp>
      <p:sp>
        <p:nvSpPr>
          <p:cNvPr id="62" name="Rectangle 61"/>
          <p:cNvSpPr/>
          <p:nvPr/>
        </p:nvSpPr>
        <p:spPr>
          <a:xfrm flipV="1">
            <a:off x="533400" y="4407383"/>
            <a:ext cx="3276599" cy="31701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vert="vert" rtlCol="0" anchor="b"/>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100" dirty="0">
              <a:solidFill>
                <a:schemeClr val="bg1"/>
              </a:solidFill>
              <a:latin typeface="Arial Black" panose="020B0A04020102020204" pitchFamily="34" charset="0"/>
            </a:endParaRPr>
          </a:p>
          <a:p>
            <a:pPr algn="ctr"/>
            <a:endParaRPr lang="en-US" sz="1100" dirty="0">
              <a:solidFill>
                <a:schemeClr val="bg1"/>
              </a:solidFill>
              <a:latin typeface="Arial Black" panose="020B0A04020102020204" pitchFamily="34" charset="0"/>
            </a:endParaRPr>
          </a:p>
        </p:txBody>
      </p:sp>
      <p:cxnSp>
        <p:nvCxnSpPr>
          <p:cNvPr id="173" name="Straight Connector 172"/>
          <p:cNvCxnSpPr/>
          <p:nvPr/>
        </p:nvCxnSpPr>
        <p:spPr>
          <a:xfrm flipV="1">
            <a:off x="838200" y="2133600"/>
            <a:ext cx="0" cy="76200"/>
          </a:xfrm>
          <a:prstGeom prst="line">
            <a:avLst/>
          </a:prstGeom>
          <a:ln w="19050">
            <a:solidFill>
              <a:schemeClr val="bg1">
                <a:lumMod val="85000"/>
              </a:schemeClr>
            </a:solidFill>
            <a:tailEnd type="none"/>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2590800" y="1447800"/>
            <a:ext cx="2514600" cy="646331"/>
          </a:xfrm>
          <a:prstGeom prst="rect">
            <a:avLst/>
          </a:prstGeom>
          <a:noFill/>
        </p:spPr>
        <p:txBody>
          <a:bodyPr wrap="square" rtlCol="0">
            <a:spAutoFit/>
          </a:bodyPr>
          <a:lstStyle/>
          <a:p>
            <a:r>
              <a:rPr lang="en-US" sz="3600" b="1" dirty="0">
                <a:solidFill>
                  <a:schemeClr val="bg1"/>
                </a:solidFill>
                <a:latin typeface="Arial Black"/>
                <a:cs typeface="Arial Black"/>
              </a:rPr>
              <a:t>Gateway</a:t>
            </a:r>
          </a:p>
        </p:txBody>
      </p:sp>
      <p:sp>
        <p:nvSpPr>
          <p:cNvPr id="48" name="Rectangle 47"/>
          <p:cNvSpPr/>
          <p:nvPr/>
        </p:nvSpPr>
        <p:spPr>
          <a:xfrm>
            <a:off x="457200" y="4267200"/>
            <a:ext cx="3276600" cy="377253"/>
          </a:xfrm>
          <a:prstGeom prst="rect">
            <a:avLst/>
          </a:prstGeom>
          <a:gradFill flip="none" rotWithShape="1">
            <a:gsLst>
              <a:gs pos="0">
                <a:srgbClr val="3366FF"/>
              </a:gs>
              <a:gs pos="100000">
                <a:srgbClr val="FFFFFF"/>
              </a:gs>
              <a:gs pos="50000">
                <a:schemeClr val="accent1">
                  <a:lumMod val="75000"/>
                </a:scheme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vert="horz" rtlCol="0" anchor="b"/>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schemeClr val="bg1"/>
              </a:solidFill>
              <a:latin typeface="Arial Black" panose="020B0A04020102020204" pitchFamily="34" charset="0"/>
            </a:endParaRPr>
          </a:p>
          <a:p>
            <a:pPr algn="ctr"/>
            <a:endParaRPr lang="en-US" dirty="0">
              <a:solidFill>
                <a:schemeClr val="bg1"/>
              </a:solidFill>
              <a:latin typeface="Arial Black" panose="020B0A04020102020204" pitchFamily="34" charset="0"/>
            </a:endParaRPr>
          </a:p>
          <a:p>
            <a:pPr algn="ctr"/>
            <a:r>
              <a:rPr lang="en-US" dirty="0">
                <a:solidFill>
                  <a:schemeClr val="bg1"/>
                </a:solidFill>
                <a:latin typeface="Arial Black" panose="020B0A04020102020204" pitchFamily="34" charset="0"/>
              </a:rPr>
              <a:t>SERVICE DISCOVERY</a:t>
            </a:r>
            <a:r>
              <a:rPr lang="en-US" sz="2400" dirty="0">
                <a:solidFill>
                  <a:srgbClr val="FFFF00"/>
                </a:solidFill>
                <a:latin typeface="Arial Black" panose="020B0A04020102020204" pitchFamily="34" charset="0"/>
              </a:rPr>
              <a:t>*</a:t>
            </a:r>
            <a:r>
              <a:rPr lang="en-US" dirty="0">
                <a:solidFill>
                  <a:schemeClr val="bg1"/>
                </a:solidFill>
                <a:latin typeface="Arial Black" panose="020B0A04020102020204" pitchFamily="34" charset="0"/>
              </a:rPr>
              <a:t> </a:t>
            </a:r>
          </a:p>
        </p:txBody>
      </p:sp>
      <p:cxnSp>
        <p:nvCxnSpPr>
          <p:cNvPr id="49" name="Straight Connector 48"/>
          <p:cNvCxnSpPr/>
          <p:nvPr/>
        </p:nvCxnSpPr>
        <p:spPr>
          <a:xfrm flipV="1">
            <a:off x="7315200" y="1752600"/>
            <a:ext cx="0" cy="381000"/>
          </a:xfrm>
          <a:prstGeom prst="line">
            <a:avLst/>
          </a:prstGeom>
          <a:ln w="19050">
            <a:solidFill>
              <a:schemeClr val="bg1">
                <a:lumMod val="85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7239000" y="1752600"/>
            <a:ext cx="76200" cy="0"/>
          </a:xfrm>
          <a:prstGeom prst="line">
            <a:avLst/>
          </a:prstGeom>
          <a:ln w="19050">
            <a:solidFill>
              <a:schemeClr val="bg1">
                <a:lumMod val="85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flipV="1">
            <a:off x="7391400" y="1828800"/>
            <a:ext cx="0" cy="381000"/>
          </a:xfrm>
          <a:prstGeom prst="line">
            <a:avLst/>
          </a:prstGeom>
          <a:ln w="19050">
            <a:solidFill>
              <a:schemeClr val="bg1">
                <a:lumMod val="85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7315200" y="1828800"/>
            <a:ext cx="76200" cy="0"/>
          </a:xfrm>
          <a:prstGeom prst="line">
            <a:avLst/>
          </a:prstGeom>
          <a:ln w="19050">
            <a:solidFill>
              <a:schemeClr val="bg1">
                <a:lumMod val="85000"/>
              </a:schemeClr>
            </a:solidFill>
            <a:tailEnd type="none"/>
          </a:ln>
        </p:spPr>
        <p:style>
          <a:lnRef idx="1">
            <a:schemeClr val="accent1"/>
          </a:lnRef>
          <a:fillRef idx="0">
            <a:schemeClr val="accent1"/>
          </a:fillRef>
          <a:effectRef idx="0">
            <a:schemeClr val="accent1"/>
          </a:effectRef>
          <a:fontRef idx="minor">
            <a:schemeClr val="tx1"/>
          </a:fontRef>
        </p:style>
      </p:cxnSp>
      <p:sp>
        <p:nvSpPr>
          <p:cNvPr id="54" name="Rectangle 53"/>
          <p:cNvSpPr/>
          <p:nvPr/>
        </p:nvSpPr>
        <p:spPr>
          <a:xfrm>
            <a:off x="7696200" y="1676400"/>
            <a:ext cx="1143000" cy="533400"/>
          </a:xfrm>
          <a:prstGeom prst="rect">
            <a:avLst/>
          </a:prstGeom>
          <a:solidFill>
            <a:schemeClr val="bg1">
              <a:lumMod val="95000"/>
            </a:schemeClr>
          </a:solidFill>
          <a:ln w="25400" cmpd="sng">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b="1" dirty="0">
              <a:solidFill>
                <a:schemeClr val="tx1"/>
              </a:solidFill>
            </a:endParaRPr>
          </a:p>
        </p:txBody>
      </p:sp>
      <p:sp>
        <p:nvSpPr>
          <p:cNvPr id="55" name="Rectangle 54"/>
          <p:cNvSpPr/>
          <p:nvPr/>
        </p:nvSpPr>
        <p:spPr>
          <a:xfrm>
            <a:off x="7620000" y="1596455"/>
            <a:ext cx="1143000" cy="537145"/>
          </a:xfrm>
          <a:prstGeom prst="rect">
            <a:avLst/>
          </a:prstGeom>
          <a:solidFill>
            <a:schemeClr val="bg1">
              <a:lumMod val="95000"/>
            </a:schemeClr>
          </a:solidFill>
          <a:ln w="25400" cmpd="sng">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b="1" dirty="0">
              <a:solidFill>
                <a:schemeClr val="tx1"/>
              </a:solidFill>
            </a:endParaRPr>
          </a:p>
        </p:txBody>
      </p:sp>
      <p:sp>
        <p:nvSpPr>
          <p:cNvPr id="56" name="Rectangle 55"/>
          <p:cNvSpPr/>
          <p:nvPr/>
        </p:nvSpPr>
        <p:spPr>
          <a:xfrm>
            <a:off x="7543800" y="1524000"/>
            <a:ext cx="1143000" cy="533400"/>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solidFill>
                  <a:schemeClr val="bg1"/>
                </a:solidFill>
                <a:latin typeface="Arial Black" panose="020B0A04020102020204" pitchFamily="34" charset="0"/>
              </a:rPr>
              <a:t> </a:t>
            </a:r>
          </a:p>
        </p:txBody>
      </p:sp>
      <p:cxnSp>
        <p:nvCxnSpPr>
          <p:cNvPr id="57" name="Straight Arrow Connector 56"/>
          <p:cNvCxnSpPr/>
          <p:nvPr/>
        </p:nvCxnSpPr>
        <p:spPr>
          <a:xfrm flipV="1">
            <a:off x="7162800" y="1981200"/>
            <a:ext cx="457200" cy="15646"/>
          </a:xfrm>
          <a:prstGeom prst="straightConnector1">
            <a:avLst/>
          </a:prstGeom>
          <a:ln w="38100">
            <a:solidFill>
              <a:schemeClr val="bg1">
                <a:lumMod val="85000"/>
              </a:schemeClr>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59" name="Flowchart: Magnetic Disk 10"/>
          <p:cNvSpPr/>
          <p:nvPr/>
        </p:nvSpPr>
        <p:spPr>
          <a:xfrm>
            <a:off x="7620000" y="1600200"/>
            <a:ext cx="990600" cy="381000"/>
          </a:xfrm>
          <a:prstGeom prst="flowChartMagneticDisk">
            <a:avLst/>
          </a:prstGeom>
          <a:solidFill>
            <a:schemeClr val="bg1">
              <a:lumMod val="95000"/>
            </a:schemeClr>
          </a:solidFill>
          <a:ln>
            <a:solidFill>
              <a:schemeClr val="bg1">
                <a:lumMod val="8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100" dirty="0">
                <a:solidFill>
                  <a:schemeClr val="bg1"/>
                </a:solidFill>
                <a:latin typeface="Arial Black" panose="020B0A04020102020204" pitchFamily="34" charset="0"/>
              </a:rPr>
              <a:t>IN-MEM</a:t>
            </a:r>
          </a:p>
        </p:txBody>
      </p:sp>
      <p:sp>
        <p:nvSpPr>
          <p:cNvPr id="17" name="Rectangle 16"/>
          <p:cNvSpPr/>
          <p:nvPr/>
        </p:nvSpPr>
        <p:spPr>
          <a:xfrm>
            <a:off x="833966" y="2438399"/>
            <a:ext cx="1291167" cy="609600"/>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1"/>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600" dirty="0">
                <a:solidFill>
                  <a:srgbClr val="000000"/>
                </a:solidFill>
                <a:latin typeface="Arial Black" panose="020B0A04020102020204" pitchFamily="34" charset="0"/>
              </a:rPr>
              <a:t>EDGE</a:t>
            </a:r>
          </a:p>
          <a:p>
            <a:pPr algn="ctr"/>
            <a:r>
              <a:rPr lang="en-US" sz="1600" dirty="0">
                <a:solidFill>
                  <a:srgbClr val="000000"/>
                </a:solidFill>
                <a:latin typeface="Arial Black" panose="020B0A04020102020204" pitchFamily="34" charset="0"/>
              </a:rPr>
              <a:t>SERVICE</a:t>
            </a:r>
          </a:p>
        </p:txBody>
      </p:sp>
      <p:sp>
        <p:nvSpPr>
          <p:cNvPr id="73" name="Isosceles Triangle 72"/>
          <p:cNvSpPr/>
          <p:nvPr/>
        </p:nvSpPr>
        <p:spPr>
          <a:xfrm rot="10800000">
            <a:off x="1828800" y="2286000"/>
            <a:ext cx="457200" cy="228600"/>
          </a:xfrm>
          <a:prstGeom prst="triangle">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p:cNvSpPr/>
          <p:nvPr/>
        </p:nvSpPr>
        <p:spPr>
          <a:xfrm>
            <a:off x="762001" y="5638801"/>
            <a:ext cx="1147232" cy="990599"/>
          </a:xfrm>
          <a:prstGeom prst="rect">
            <a:avLst/>
          </a:prstGeom>
          <a:solidFill>
            <a:schemeClr val="bg1">
              <a:lumMod val="95000"/>
            </a:schemeClr>
          </a:solidFill>
          <a:ln w="57150" cap="rnd">
            <a:solidFill>
              <a:schemeClr val="bg1">
                <a:lumMod val="85000"/>
              </a:schemeClr>
            </a:solidFill>
            <a:beve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Black" panose="020B0A04020102020204" pitchFamily="34" charset="0"/>
            </a:endParaRPr>
          </a:p>
        </p:txBody>
      </p:sp>
      <p:sp>
        <p:nvSpPr>
          <p:cNvPr id="61" name="Rectangle 60"/>
          <p:cNvSpPr/>
          <p:nvPr/>
        </p:nvSpPr>
        <p:spPr>
          <a:xfrm>
            <a:off x="613834" y="5486401"/>
            <a:ext cx="1219200" cy="1066799"/>
          </a:xfrm>
          <a:prstGeom prst="rect">
            <a:avLst/>
          </a:prstGeom>
          <a:solidFill>
            <a:schemeClr val="bg1">
              <a:lumMod val="95000"/>
            </a:schemeClr>
          </a:solidFill>
          <a:ln w="57150" cap="rnd">
            <a:solidFill>
              <a:schemeClr val="bg1">
                <a:lumMod val="85000"/>
              </a:schemeClr>
            </a:solidFill>
            <a:beve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Black" panose="020B0A04020102020204" pitchFamily="34" charset="0"/>
            </a:endParaRPr>
          </a:p>
        </p:txBody>
      </p:sp>
      <p:sp>
        <p:nvSpPr>
          <p:cNvPr id="63" name="Rectangle 62"/>
          <p:cNvSpPr/>
          <p:nvPr/>
        </p:nvSpPr>
        <p:spPr>
          <a:xfrm>
            <a:off x="457201" y="5334000"/>
            <a:ext cx="1295400" cy="1143000"/>
          </a:xfrm>
          <a:prstGeom prst="rect">
            <a:avLst/>
          </a:prstGeom>
          <a:solidFill>
            <a:schemeClr val="bg1">
              <a:lumMod val="95000"/>
            </a:schemeClr>
          </a:solidFill>
          <a:ln w="57150" cap="rnd">
            <a:solidFill>
              <a:schemeClr val="bg1">
                <a:lumMod val="85000"/>
              </a:schemeClr>
            </a:solidFill>
            <a:beve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Black" panose="020B0A04020102020204" pitchFamily="34" charset="0"/>
            </a:endParaRPr>
          </a:p>
        </p:txBody>
      </p:sp>
      <p:sp>
        <p:nvSpPr>
          <p:cNvPr id="72" name="Isosceles Triangle 71"/>
          <p:cNvSpPr/>
          <p:nvPr/>
        </p:nvSpPr>
        <p:spPr>
          <a:xfrm>
            <a:off x="914400" y="5715000"/>
            <a:ext cx="842433" cy="685800"/>
          </a:xfrm>
          <a:prstGeom prst="triangle">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TextBox 14"/>
          <p:cNvSpPr txBox="1"/>
          <p:nvPr/>
        </p:nvSpPr>
        <p:spPr>
          <a:xfrm>
            <a:off x="864790" y="6211884"/>
            <a:ext cx="994833" cy="261610"/>
          </a:xfrm>
          <a:prstGeom prst="rect">
            <a:avLst/>
          </a:prstGeom>
          <a:solidFill>
            <a:schemeClr val="bg1">
              <a:lumMod val="95000"/>
            </a:schemeClr>
          </a:solidFill>
          <a:ln>
            <a:solidFill>
              <a:schemeClr val="bg1">
                <a:lumMod val="85000"/>
              </a:schemeClr>
            </a:solid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100" b="1" dirty="0">
                <a:solidFill>
                  <a:schemeClr val="bg1"/>
                </a:solidFill>
                <a:latin typeface="Arial Black" panose="020B0A04020102020204" pitchFamily="34" charset="0"/>
              </a:rPr>
              <a:t>FAILOVER</a:t>
            </a:r>
          </a:p>
        </p:txBody>
      </p:sp>
      <p:sp>
        <p:nvSpPr>
          <p:cNvPr id="78" name="Rectangle 77"/>
          <p:cNvSpPr/>
          <p:nvPr/>
        </p:nvSpPr>
        <p:spPr>
          <a:xfrm>
            <a:off x="457200" y="5334000"/>
            <a:ext cx="1291167" cy="609600"/>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1"/>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600" dirty="0">
                <a:solidFill>
                  <a:schemeClr val="bg1"/>
                </a:solidFill>
                <a:latin typeface="Arial Black" panose="020B0A04020102020204" pitchFamily="34" charset="0"/>
              </a:rPr>
              <a:t>MIDDLE</a:t>
            </a:r>
          </a:p>
          <a:p>
            <a:pPr algn="ctr"/>
            <a:r>
              <a:rPr lang="en-US" sz="1600" dirty="0">
                <a:solidFill>
                  <a:schemeClr val="bg1"/>
                </a:solidFill>
                <a:latin typeface="Arial Black" panose="020B0A04020102020204" pitchFamily="34" charset="0"/>
              </a:rPr>
              <a:t>SERVICE</a:t>
            </a:r>
          </a:p>
        </p:txBody>
      </p:sp>
      <p:sp>
        <p:nvSpPr>
          <p:cNvPr id="47" name="Isosceles Triangle 46"/>
          <p:cNvSpPr/>
          <p:nvPr/>
        </p:nvSpPr>
        <p:spPr>
          <a:xfrm rot="10800000">
            <a:off x="914400" y="5058963"/>
            <a:ext cx="381000" cy="351237"/>
          </a:xfrm>
          <a:prstGeom prst="triangle">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Isosceles Triangle 79"/>
          <p:cNvSpPr/>
          <p:nvPr/>
        </p:nvSpPr>
        <p:spPr>
          <a:xfrm>
            <a:off x="914400" y="4648200"/>
            <a:ext cx="381000" cy="314860"/>
          </a:xfrm>
          <a:prstGeom prst="triangle">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Isosceles Triangle 100"/>
          <p:cNvSpPr/>
          <p:nvPr/>
        </p:nvSpPr>
        <p:spPr>
          <a:xfrm>
            <a:off x="1828800" y="1981200"/>
            <a:ext cx="457200" cy="228600"/>
          </a:xfrm>
          <a:prstGeom prst="triangle">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2" name="Straight Arrow Connector 101"/>
          <p:cNvCxnSpPr/>
          <p:nvPr/>
        </p:nvCxnSpPr>
        <p:spPr>
          <a:xfrm>
            <a:off x="1738709" y="3657600"/>
            <a:ext cx="1" cy="381000"/>
          </a:xfrm>
          <a:prstGeom prst="straightConnector1">
            <a:avLst/>
          </a:prstGeom>
          <a:ln w="114300">
            <a:solidFill>
              <a:schemeClr val="tx1"/>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sp>
        <p:nvSpPr>
          <p:cNvPr id="103" name="Isosceles Triangle 102"/>
          <p:cNvSpPr/>
          <p:nvPr/>
        </p:nvSpPr>
        <p:spPr>
          <a:xfrm rot="10800000">
            <a:off x="1539875" y="3915963"/>
            <a:ext cx="381000" cy="351237"/>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Isosceles Triangle 103"/>
          <p:cNvSpPr/>
          <p:nvPr/>
        </p:nvSpPr>
        <p:spPr>
          <a:xfrm>
            <a:off x="1539875" y="3505200"/>
            <a:ext cx="381000" cy="314860"/>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Flowchart: Magnetic Disk 10"/>
          <p:cNvSpPr/>
          <p:nvPr/>
        </p:nvSpPr>
        <p:spPr>
          <a:xfrm>
            <a:off x="457200" y="5867400"/>
            <a:ext cx="914400" cy="381000"/>
          </a:xfrm>
          <a:prstGeom prst="flowChartMagneticDisk">
            <a:avLst/>
          </a:prstGeom>
          <a:solidFill>
            <a:schemeClr val="bg1">
              <a:lumMod val="95000"/>
            </a:schemeClr>
          </a:solidFill>
          <a:ln>
            <a:solidFill>
              <a:schemeClr val="bg1">
                <a:lumMod val="8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100" dirty="0">
                <a:solidFill>
                  <a:schemeClr val="bg1"/>
                </a:solidFill>
                <a:latin typeface="Arial Black" panose="020B0A04020102020204" pitchFamily="34" charset="0"/>
              </a:rPr>
              <a:t>DB</a:t>
            </a:r>
          </a:p>
        </p:txBody>
      </p:sp>
      <p:sp>
        <p:nvSpPr>
          <p:cNvPr id="11" name="Flowchart: Magnetic Disk 10"/>
          <p:cNvSpPr/>
          <p:nvPr/>
        </p:nvSpPr>
        <p:spPr>
          <a:xfrm>
            <a:off x="838200" y="2971799"/>
            <a:ext cx="914400" cy="381001"/>
          </a:xfrm>
          <a:prstGeom prst="flowChartMagneticDisk">
            <a:avLst/>
          </a:prstGeom>
          <a:solidFill>
            <a:schemeClr val="accent6">
              <a:lumMod val="75000"/>
            </a:schemeClr>
          </a:solidFill>
          <a:ln>
            <a:solidFill>
              <a:schemeClr val="accent6">
                <a:lumMod val="40000"/>
                <a:lumOff val="6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100" dirty="0">
                <a:solidFill>
                  <a:schemeClr val="bg1"/>
                </a:solidFill>
                <a:latin typeface="Arial Black" panose="020B0A04020102020204" pitchFamily="34" charset="0"/>
              </a:rPr>
              <a:t>DB</a:t>
            </a:r>
          </a:p>
        </p:txBody>
      </p:sp>
      <p:sp>
        <p:nvSpPr>
          <p:cNvPr id="124" name="Rectangle 123"/>
          <p:cNvSpPr/>
          <p:nvPr/>
        </p:nvSpPr>
        <p:spPr>
          <a:xfrm>
            <a:off x="2209800" y="3996"/>
            <a:ext cx="3505200" cy="251728"/>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1050" dirty="0">
                <a:solidFill>
                  <a:schemeClr val="bg2">
                    <a:lumMod val="50000"/>
                  </a:schemeClr>
                </a:solidFill>
                <a:latin typeface="Arial Black" panose="020B0A04020102020204" pitchFamily="34" charset="0"/>
              </a:rPr>
              <a:t>  BROWSER      SERVICE     DEVICE       ETC</a:t>
            </a:r>
            <a:endParaRPr lang="en-US" sz="1400" dirty="0">
              <a:solidFill>
                <a:schemeClr val="bg2">
                  <a:lumMod val="50000"/>
                </a:schemeClr>
              </a:solidFill>
              <a:latin typeface="Arial Black" panose="020B0A04020102020204" pitchFamily="34" charset="0"/>
            </a:endParaRPr>
          </a:p>
        </p:txBody>
      </p:sp>
      <p:cxnSp>
        <p:nvCxnSpPr>
          <p:cNvPr id="126" name="Straight Arrow Connector 125"/>
          <p:cNvCxnSpPr/>
          <p:nvPr/>
        </p:nvCxnSpPr>
        <p:spPr>
          <a:xfrm>
            <a:off x="3829050" y="762000"/>
            <a:ext cx="0" cy="640450"/>
          </a:xfrm>
          <a:prstGeom prst="straightConnector1">
            <a:avLst/>
          </a:prstGeom>
          <a:ln w="38100">
            <a:solidFill>
              <a:schemeClr val="bg2">
                <a:lumMod val="25000"/>
              </a:schemeClr>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127" name="Isosceles Triangle 126"/>
          <p:cNvSpPr/>
          <p:nvPr/>
        </p:nvSpPr>
        <p:spPr>
          <a:xfrm rot="10800000">
            <a:off x="2762250" y="1066800"/>
            <a:ext cx="2209800" cy="391060"/>
          </a:xfrm>
          <a:prstGeom prst="triangle">
            <a:avLst/>
          </a:prstGeom>
          <a:solidFill>
            <a:schemeClr val="bg2">
              <a:lumMod val="10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Rectangle 128"/>
          <p:cNvSpPr/>
          <p:nvPr/>
        </p:nvSpPr>
        <p:spPr>
          <a:xfrm>
            <a:off x="1981200" y="228600"/>
            <a:ext cx="3733800" cy="533400"/>
          </a:xfrm>
          <a:prstGeom prst="rect">
            <a:avLst/>
          </a:prstGeom>
          <a:solidFill>
            <a:schemeClr val="bg2">
              <a:lumMod val="10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solidFill>
                  <a:srgbClr val="68686D"/>
                </a:solidFill>
                <a:latin typeface="Arial Black" panose="020B0A04020102020204" pitchFamily="34" charset="0"/>
              </a:rPr>
              <a:t>CONSUMING APPLICATION</a:t>
            </a:r>
          </a:p>
        </p:txBody>
      </p:sp>
      <p:sp>
        <p:nvSpPr>
          <p:cNvPr id="64" name="Content Placeholder 2"/>
          <p:cNvSpPr>
            <a:spLocks noGrp="1"/>
          </p:cNvSpPr>
          <p:nvPr>
            <p:ph sz="half" idx="1"/>
          </p:nvPr>
        </p:nvSpPr>
        <p:spPr>
          <a:xfrm>
            <a:off x="4343400" y="2286000"/>
            <a:ext cx="4419600" cy="4343400"/>
          </a:xfrm>
          <a:solidFill>
            <a:schemeClr val="tx1"/>
          </a:solidFill>
        </p:spPr>
        <p:txBody>
          <a:bodyPr>
            <a:normAutofit/>
          </a:bodyPr>
          <a:lstStyle/>
          <a:p>
            <a:pPr>
              <a:lnSpc>
                <a:spcPct val="80000"/>
              </a:lnSpc>
            </a:pPr>
            <a:r>
              <a:rPr lang="en-US" sz="2400" dirty="0">
                <a:solidFill>
                  <a:srgbClr val="FFFFFF"/>
                </a:solidFill>
                <a:latin typeface="Roboto" charset="0"/>
                <a:ea typeface="Roboto" charset="0"/>
                <a:cs typeface="Roboto" charset="0"/>
              </a:rPr>
              <a:t>Exposed external API’s</a:t>
            </a:r>
          </a:p>
          <a:p>
            <a:pPr lvl="8"/>
            <a:endParaRPr lang="en-US" sz="1200" dirty="0">
              <a:solidFill>
                <a:srgbClr val="FFFFFF"/>
              </a:solidFill>
            </a:endParaRPr>
          </a:p>
          <a:p>
            <a:pPr lvl="8"/>
            <a:endParaRPr lang="en-US" sz="100" dirty="0">
              <a:solidFill>
                <a:srgbClr val="FFFFFF"/>
              </a:solidFill>
            </a:endParaRPr>
          </a:p>
          <a:p>
            <a:pPr>
              <a:lnSpc>
                <a:spcPct val="80000"/>
              </a:lnSpc>
            </a:pPr>
            <a:r>
              <a:rPr lang="en-US" sz="2200" dirty="0">
                <a:solidFill>
                  <a:srgbClr val="FFFFFF"/>
                </a:solidFill>
                <a:latin typeface="Roboto" charset="0"/>
                <a:ea typeface="Roboto" charset="0"/>
                <a:cs typeface="Roboto" charset="0"/>
              </a:rPr>
              <a:t>Resilient, Proformant</a:t>
            </a:r>
          </a:p>
          <a:p>
            <a:pPr lvl="1">
              <a:lnSpc>
                <a:spcPct val="80000"/>
              </a:lnSpc>
            </a:pPr>
            <a:r>
              <a:rPr lang="en-US" sz="2000" dirty="0">
                <a:solidFill>
                  <a:srgbClr val="FFFFFF"/>
                </a:solidFill>
                <a:latin typeface="Roboto" charset="0"/>
                <a:ea typeface="Roboto" charset="0"/>
                <a:cs typeface="Roboto" charset="0"/>
              </a:rPr>
              <a:t>Horizontally Scalable</a:t>
            </a:r>
          </a:p>
          <a:p>
            <a:pPr lvl="1">
              <a:lnSpc>
                <a:spcPct val="80000"/>
              </a:lnSpc>
            </a:pPr>
            <a:r>
              <a:rPr lang="en-US" sz="2000" dirty="0">
                <a:solidFill>
                  <a:srgbClr val="FFFFFF"/>
                </a:solidFill>
                <a:latin typeface="Roboto" charset="0"/>
                <a:ea typeface="Roboto" charset="0"/>
                <a:cs typeface="Roboto" charset="0"/>
              </a:rPr>
              <a:t>Stateless</a:t>
            </a:r>
          </a:p>
          <a:p>
            <a:pPr lvl="1">
              <a:lnSpc>
                <a:spcPct val="80000"/>
              </a:lnSpc>
            </a:pPr>
            <a:r>
              <a:rPr lang="en-US" sz="2000" dirty="0">
                <a:solidFill>
                  <a:srgbClr val="FFFFFF"/>
                </a:solidFill>
                <a:latin typeface="Roboto" charset="0"/>
                <a:ea typeface="Roboto" charset="0"/>
                <a:cs typeface="Roboto" charset="0"/>
              </a:rPr>
              <a:t>Typically found by DNS</a:t>
            </a:r>
          </a:p>
          <a:p>
            <a:pPr lvl="1">
              <a:lnSpc>
                <a:spcPct val="80000"/>
              </a:lnSpc>
            </a:pPr>
            <a:r>
              <a:rPr lang="en-US" sz="2000" dirty="0">
                <a:solidFill>
                  <a:srgbClr val="FFFFFF"/>
                </a:solidFill>
                <a:latin typeface="Roboto" charset="0"/>
                <a:ea typeface="Roboto" charset="0"/>
                <a:cs typeface="Roboto" charset="0"/>
              </a:rPr>
              <a:t>External Configuration</a:t>
            </a:r>
          </a:p>
          <a:p>
            <a:pPr lvl="1"/>
            <a:endParaRPr lang="en-US" sz="1200" dirty="0">
              <a:solidFill>
                <a:srgbClr val="FFFFFF"/>
              </a:solidFill>
            </a:endParaRPr>
          </a:p>
          <a:p>
            <a:pPr>
              <a:lnSpc>
                <a:spcPct val="80000"/>
              </a:lnSpc>
            </a:pPr>
            <a:r>
              <a:rPr lang="en-US" sz="2200" dirty="0">
                <a:solidFill>
                  <a:srgbClr val="FFFFFF"/>
                </a:solidFill>
                <a:latin typeface="Roboto" charset="0"/>
                <a:ea typeface="Roboto" charset="0"/>
                <a:cs typeface="Roboto" charset="0"/>
              </a:rPr>
              <a:t>Service </a:t>
            </a:r>
            <a:r>
              <a:rPr lang="en-US" sz="2200" dirty="0" smtClean="0">
                <a:solidFill>
                  <a:srgbClr val="FFFFFF"/>
                </a:solidFill>
                <a:latin typeface="Roboto" charset="0"/>
                <a:ea typeface="Roboto" charset="0"/>
                <a:cs typeface="Roboto" charset="0"/>
              </a:rPr>
              <a:t>Discovery</a:t>
            </a:r>
            <a:r>
              <a:rPr lang="en-US" sz="2200" dirty="0">
                <a:solidFill>
                  <a:srgbClr val="FFD323"/>
                </a:solidFill>
                <a:latin typeface="Roboto" charset="0"/>
                <a:ea typeface="Roboto" charset="0"/>
                <a:cs typeface="Roboto" charset="0"/>
              </a:rPr>
              <a:t>*</a:t>
            </a:r>
          </a:p>
        </p:txBody>
      </p:sp>
      <p:cxnSp>
        <p:nvCxnSpPr>
          <p:cNvPr id="65" name="Straight Arrow Connector 64"/>
          <p:cNvCxnSpPr>
            <a:endCxn id="66" idx="3"/>
          </p:cNvCxnSpPr>
          <p:nvPr/>
        </p:nvCxnSpPr>
        <p:spPr>
          <a:xfrm>
            <a:off x="533400" y="2209800"/>
            <a:ext cx="5878" cy="1861854"/>
          </a:xfrm>
          <a:prstGeom prst="straightConnector1">
            <a:avLst/>
          </a:prstGeom>
          <a:ln w="88900">
            <a:gradFill flip="none" rotWithShape="1">
              <a:gsLst>
                <a:gs pos="60000">
                  <a:srgbClr val="008000"/>
                </a:gs>
                <a:gs pos="100000">
                  <a:schemeClr val="tx1"/>
                </a:gs>
                <a:gs pos="18000">
                  <a:srgbClr val="FF0000"/>
                </a:gs>
              </a:gsLst>
              <a:path path="circle">
                <a:fillToRect l="100000" b="100000"/>
              </a:path>
              <a:tileRect t="-100000" r="-100000"/>
            </a:gradFill>
            <a:headEnd type="none" w="lg" len="lg"/>
            <a:tailEnd type="none" w="lg" len="lg"/>
          </a:ln>
        </p:spPr>
        <p:style>
          <a:lnRef idx="1">
            <a:schemeClr val="accent1"/>
          </a:lnRef>
          <a:fillRef idx="0">
            <a:schemeClr val="accent1"/>
          </a:fillRef>
          <a:effectRef idx="0">
            <a:schemeClr val="accent1"/>
          </a:effectRef>
          <a:fontRef idx="minor">
            <a:schemeClr val="tx1"/>
          </a:fontRef>
        </p:style>
      </p:cxnSp>
      <p:sp>
        <p:nvSpPr>
          <p:cNvPr id="66" name="Isosceles Triangle 65"/>
          <p:cNvSpPr/>
          <p:nvPr/>
        </p:nvSpPr>
        <p:spPr>
          <a:xfrm rot="9034156">
            <a:off x="366842" y="4056904"/>
            <a:ext cx="457200" cy="228600"/>
          </a:xfrm>
          <a:prstGeom prst="triangle">
            <a:avLst/>
          </a:prstGeom>
          <a:gradFill flip="none" rotWithShape="1">
            <a:gsLst>
              <a:gs pos="0">
                <a:schemeClr val="accent4">
                  <a:lumMod val="75000"/>
                </a:schemeClr>
              </a:gs>
              <a:gs pos="100000">
                <a:srgbClr val="FFFFFF"/>
              </a:gs>
              <a:gs pos="88000">
                <a:srgbClr val="FFFF00"/>
              </a:gs>
            </a:gsLst>
            <a:path path="rect">
              <a:fillToRect l="100000" t="100000"/>
            </a:path>
            <a:tileRect r="-100000" b="-100000"/>
          </a:gradFill>
          <a:ln>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Isosceles Triangle 67"/>
          <p:cNvSpPr/>
          <p:nvPr/>
        </p:nvSpPr>
        <p:spPr>
          <a:xfrm rot="1898780">
            <a:off x="351479" y="2064133"/>
            <a:ext cx="457200" cy="228600"/>
          </a:xfrm>
          <a:prstGeom prst="triangle">
            <a:avLst/>
          </a:prstGeom>
          <a:gradFill flip="none" rotWithShape="1">
            <a:gsLst>
              <a:gs pos="0">
                <a:schemeClr val="accent4">
                  <a:lumMod val="75000"/>
                </a:schemeClr>
              </a:gs>
              <a:gs pos="100000">
                <a:srgbClr val="FFFFFF"/>
              </a:gs>
              <a:gs pos="88000">
                <a:srgbClr val="FFFF00"/>
              </a:gs>
            </a:gsLst>
            <a:path path="rect">
              <a:fillToRect l="100000" t="100000"/>
            </a:path>
            <a:tileRect r="-100000" b="-100000"/>
          </a:gradFill>
          <a:ln>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p:cNvSpPr/>
          <p:nvPr/>
        </p:nvSpPr>
        <p:spPr>
          <a:xfrm>
            <a:off x="2895600" y="2743200"/>
            <a:ext cx="1147232" cy="990599"/>
          </a:xfrm>
          <a:prstGeom prst="rect">
            <a:avLst/>
          </a:prstGeom>
          <a:noFill/>
          <a:ln w="57150" cap="rnd">
            <a:solidFill>
              <a:srgbClr val="FF0000"/>
            </a:solidFill>
            <a:beve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Black" panose="020B0A04020102020204" pitchFamily="34" charset="0"/>
            </a:endParaRPr>
          </a:p>
        </p:txBody>
      </p:sp>
      <p:sp>
        <p:nvSpPr>
          <p:cNvPr id="79" name="Rectangle 78"/>
          <p:cNvSpPr/>
          <p:nvPr/>
        </p:nvSpPr>
        <p:spPr>
          <a:xfrm>
            <a:off x="2747434" y="2590801"/>
            <a:ext cx="1219200" cy="1066799"/>
          </a:xfrm>
          <a:prstGeom prst="rect">
            <a:avLst/>
          </a:prstGeom>
          <a:noFill/>
          <a:ln w="57150" cap="rnd">
            <a:solidFill>
              <a:srgbClr val="FF0000"/>
            </a:solidFill>
            <a:beve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Black" panose="020B0A04020102020204" pitchFamily="34" charset="0"/>
            </a:endParaRPr>
          </a:p>
        </p:txBody>
      </p:sp>
      <p:sp>
        <p:nvSpPr>
          <p:cNvPr id="81" name="Rectangle 80"/>
          <p:cNvSpPr/>
          <p:nvPr/>
        </p:nvSpPr>
        <p:spPr>
          <a:xfrm>
            <a:off x="2590801" y="2438400"/>
            <a:ext cx="1295400" cy="1143000"/>
          </a:xfrm>
          <a:prstGeom prst="rect">
            <a:avLst/>
          </a:prstGeom>
          <a:solidFill>
            <a:schemeClr val="bg1"/>
          </a:solidFill>
          <a:ln w="57150" cap="rnd">
            <a:solidFill>
              <a:srgbClr val="FF0000"/>
            </a:solidFill>
            <a:beve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Black" panose="020B0A04020102020204" pitchFamily="34" charset="0"/>
            </a:endParaRPr>
          </a:p>
        </p:txBody>
      </p:sp>
      <p:sp>
        <p:nvSpPr>
          <p:cNvPr id="82" name="Isosceles Triangle 81"/>
          <p:cNvSpPr/>
          <p:nvPr/>
        </p:nvSpPr>
        <p:spPr>
          <a:xfrm>
            <a:off x="3048000" y="2819400"/>
            <a:ext cx="842433" cy="685800"/>
          </a:xfrm>
          <a:prstGeom prst="triangl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TextBox 14"/>
          <p:cNvSpPr txBox="1"/>
          <p:nvPr/>
        </p:nvSpPr>
        <p:spPr>
          <a:xfrm>
            <a:off x="3008312" y="3309531"/>
            <a:ext cx="994833" cy="2616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100" b="1" dirty="0">
                <a:solidFill>
                  <a:schemeClr val="bg1"/>
                </a:solidFill>
                <a:latin typeface="Arial Black" panose="020B0A04020102020204" pitchFamily="34" charset="0"/>
              </a:rPr>
              <a:t>FAILOVER</a:t>
            </a:r>
          </a:p>
        </p:txBody>
      </p:sp>
      <p:sp>
        <p:nvSpPr>
          <p:cNvPr id="84" name="Rectangle 83"/>
          <p:cNvSpPr/>
          <p:nvPr/>
        </p:nvSpPr>
        <p:spPr>
          <a:xfrm>
            <a:off x="2590800" y="2438400"/>
            <a:ext cx="1291167" cy="609600"/>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1"/>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600" dirty="0">
                <a:solidFill>
                  <a:srgbClr val="000000"/>
                </a:solidFill>
                <a:latin typeface="Arial Black" panose="020B0A04020102020204" pitchFamily="34" charset="0"/>
              </a:rPr>
              <a:t>SERVICE</a:t>
            </a:r>
          </a:p>
          <a:p>
            <a:pPr algn="ctr"/>
            <a:r>
              <a:rPr lang="en-US" sz="1200" dirty="0">
                <a:solidFill>
                  <a:srgbClr val="000000"/>
                </a:solidFill>
                <a:latin typeface="Arial Black" panose="020B0A04020102020204" pitchFamily="34" charset="0"/>
              </a:rPr>
              <a:t>DISCOVERY</a:t>
            </a:r>
          </a:p>
        </p:txBody>
      </p:sp>
      <p:sp>
        <p:nvSpPr>
          <p:cNvPr id="87" name="Flowchart: Magnetic Disk 10"/>
          <p:cNvSpPr/>
          <p:nvPr/>
        </p:nvSpPr>
        <p:spPr>
          <a:xfrm>
            <a:off x="2595034" y="2971800"/>
            <a:ext cx="914400" cy="381001"/>
          </a:xfrm>
          <a:prstGeom prst="flowChartMagneticDisk">
            <a:avLst/>
          </a:prstGeom>
          <a:solidFill>
            <a:schemeClr val="accent6">
              <a:lumMod val="75000"/>
            </a:schemeClr>
          </a:solidFill>
          <a:ln>
            <a:solidFill>
              <a:schemeClr val="accent6">
                <a:lumMod val="40000"/>
                <a:lumOff val="6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100" dirty="0">
                <a:solidFill>
                  <a:schemeClr val="bg1"/>
                </a:solidFill>
                <a:latin typeface="Arial Black" panose="020B0A04020102020204" pitchFamily="34" charset="0"/>
              </a:rPr>
              <a:t>DB</a:t>
            </a:r>
          </a:p>
        </p:txBody>
      </p:sp>
      <p:cxnSp>
        <p:nvCxnSpPr>
          <p:cNvPr id="89" name="Straight Arrow Connector 88"/>
          <p:cNvCxnSpPr/>
          <p:nvPr/>
        </p:nvCxnSpPr>
        <p:spPr>
          <a:xfrm flipH="1">
            <a:off x="3733800" y="1981200"/>
            <a:ext cx="11280" cy="533400"/>
          </a:xfrm>
          <a:prstGeom prst="straightConnector1">
            <a:avLst/>
          </a:prstGeom>
          <a:ln w="57150">
            <a:solidFill>
              <a:srgbClr val="FF0000"/>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sp>
        <p:nvSpPr>
          <p:cNvPr id="92" name="Isosceles Triangle 91"/>
          <p:cNvSpPr/>
          <p:nvPr/>
        </p:nvSpPr>
        <p:spPr>
          <a:xfrm>
            <a:off x="3510492" y="1975908"/>
            <a:ext cx="457200" cy="228600"/>
          </a:xfrm>
          <a:prstGeom prst="triangle">
            <a:avLst/>
          </a:prstGeom>
          <a:gradFill flip="none" rotWithShape="1">
            <a:gsLst>
              <a:gs pos="0">
                <a:schemeClr val="accent4">
                  <a:lumMod val="75000"/>
                </a:schemeClr>
              </a:gs>
              <a:gs pos="100000">
                <a:srgbClr val="FFFFFF"/>
              </a:gs>
              <a:gs pos="88000">
                <a:srgbClr val="FFFF00"/>
              </a:gs>
            </a:gsLst>
            <a:path path="rect">
              <a:fillToRect l="100000" t="100000"/>
            </a:path>
            <a:tileRect r="-100000" b="-100000"/>
          </a:gradFill>
          <a:ln>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Isosceles Triangle 92"/>
          <p:cNvSpPr/>
          <p:nvPr/>
        </p:nvSpPr>
        <p:spPr>
          <a:xfrm rot="10800000">
            <a:off x="3505200" y="2286000"/>
            <a:ext cx="457200" cy="228600"/>
          </a:xfrm>
          <a:prstGeom prst="triangle">
            <a:avLst/>
          </a:prstGeom>
          <a:gradFill flip="none" rotWithShape="1">
            <a:gsLst>
              <a:gs pos="0">
                <a:schemeClr val="accent4">
                  <a:lumMod val="75000"/>
                </a:schemeClr>
              </a:gs>
              <a:gs pos="100000">
                <a:srgbClr val="FFFFFF"/>
              </a:gs>
              <a:gs pos="88000">
                <a:srgbClr val="FFFF00"/>
              </a:gs>
            </a:gsLst>
            <a:path path="rect">
              <a:fillToRect l="100000" t="100000"/>
            </a:path>
            <a:tileRect r="-100000" b="-100000"/>
          </a:gradFill>
          <a:ln>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4" name="Straight Arrow Connector 93"/>
          <p:cNvCxnSpPr>
            <a:stCxn id="97" idx="3"/>
          </p:cNvCxnSpPr>
          <p:nvPr/>
        </p:nvCxnSpPr>
        <p:spPr>
          <a:xfrm flipH="1">
            <a:off x="1752600" y="3870959"/>
            <a:ext cx="989318" cy="1251101"/>
          </a:xfrm>
          <a:prstGeom prst="straightConnector1">
            <a:avLst/>
          </a:prstGeom>
          <a:ln w="114300">
            <a:solidFill>
              <a:schemeClr val="tx1"/>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sp>
        <p:nvSpPr>
          <p:cNvPr id="96" name="Isosceles Triangle 95"/>
          <p:cNvSpPr/>
          <p:nvPr/>
        </p:nvSpPr>
        <p:spPr>
          <a:xfrm rot="12995784">
            <a:off x="1434274" y="5101450"/>
            <a:ext cx="381000" cy="351237"/>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Isosceles Triangle 96"/>
          <p:cNvSpPr/>
          <p:nvPr/>
        </p:nvSpPr>
        <p:spPr>
          <a:xfrm rot="2250462">
            <a:off x="2647272" y="3588644"/>
            <a:ext cx="381000" cy="314860"/>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592505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4">
                                            <p:txEl>
                                              <p:pRg st="0" end="0"/>
                                            </p:txEl>
                                          </p:spTgt>
                                        </p:tgtEl>
                                        <p:attrNameLst>
                                          <p:attrName>style.visibility</p:attrName>
                                        </p:attrNameLst>
                                      </p:cBhvr>
                                      <p:to>
                                        <p:strVal val="visible"/>
                                      </p:to>
                                    </p:set>
                                    <p:anim calcmode="lin" valueType="num">
                                      <p:cBhvr additive="base">
                                        <p:cTn id="7" dur="500" fill="hold"/>
                                        <p:tgtEl>
                                          <p:spTgt spid="6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4">
                                            <p:txEl>
                                              <p:pRg st="3" end="3"/>
                                            </p:txEl>
                                          </p:spTgt>
                                        </p:tgtEl>
                                        <p:attrNameLst>
                                          <p:attrName>style.visibility</p:attrName>
                                        </p:attrNameLst>
                                      </p:cBhvr>
                                      <p:to>
                                        <p:strVal val="visible"/>
                                      </p:to>
                                    </p:set>
                                    <p:anim calcmode="lin" valueType="num">
                                      <p:cBhvr additive="base">
                                        <p:cTn id="13" dur="500" fill="hold"/>
                                        <p:tgtEl>
                                          <p:spTgt spid="64">
                                            <p:txEl>
                                              <p:pRg st="3" end="3"/>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4">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4">
                                            <p:txEl>
                                              <p:pRg st="4" end="4"/>
                                            </p:txEl>
                                          </p:spTgt>
                                        </p:tgtEl>
                                        <p:attrNameLst>
                                          <p:attrName>style.visibility</p:attrName>
                                        </p:attrNameLst>
                                      </p:cBhvr>
                                      <p:to>
                                        <p:strVal val="visible"/>
                                      </p:to>
                                    </p:set>
                                    <p:anim calcmode="lin" valueType="num">
                                      <p:cBhvr additive="base">
                                        <p:cTn id="19" dur="500" fill="hold"/>
                                        <p:tgtEl>
                                          <p:spTgt spid="64">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64">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64">
                                            <p:txEl>
                                              <p:pRg st="5" end="5"/>
                                            </p:txEl>
                                          </p:spTgt>
                                        </p:tgtEl>
                                        <p:attrNameLst>
                                          <p:attrName>style.visibility</p:attrName>
                                        </p:attrNameLst>
                                      </p:cBhvr>
                                      <p:to>
                                        <p:strVal val="visible"/>
                                      </p:to>
                                    </p:set>
                                    <p:anim calcmode="lin" valueType="num">
                                      <p:cBhvr additive="base">
                                        <p:cTn id="25" dur="500" fill="hold"/>
                                        <p:tgtEl>
                                          <p:spTgt spid="64">
                                            <p:txEl>
                                              <p:pRg st="5" end="5"/>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64">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64">
                                            <p:txEl>
                                              <p:pRg st="6" end="6"/>
                                            </p:txEl>
                                          </p:spTgt>
                                        </p:tgtEl>
                                        <p:attrNameLst>
                                          <p:attrName>style.visibility</p:attrName>
                                        </p:attrNameLst>
                                      </p:cBhvr>
                                      <p:to>
                                        <p:strVal val="visible"/>
                                      </p:to>
                                    </p:set>
                                    <p:anim calcmode="lin" valueType="num">
                                      <p:cBhvr additive="base">
                                        <p:cTn id="31" dur="500" fill="hold"/>
                                        <p:tgtEl>
                                          <p:spTgt spid="64">
                                            <p:txEl>
                                              <p:pRg st="6" end="6"/>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64">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64">
                                            <p:txEl>
                                              <p:pRg st="7" end="7"/>
                                            </p:txEl>
                                          </p:spTgt>
                                        </p:tgtEl>
                                        <p:attrNameLst>
                                          <p:attrName>style.visibility</p:attrName>
                                        </p:attrNameLst>
                                      </p:cBhvr>
                                      <p:to>
                                        <p:strVal val="visible"/>
                                      </p:to>
                                    </p:set>
                                    <p:anim calcmode="lin" valueType="num">
                                      <p:cBhvr additive="base">
                                        <p:cTn id="37" dur="500" fill="hold"/>
                                        <p:tgtEl>
                                          <p:spTgt spid="64">
                                            <p:txEl>
                                              <p:pRg st="7" end="7"/>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64">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64">
                                            <p:txEl>
                                              <p:pRg st="9" end="9"/>
                                            </p:txEl>
                                          </p:spTgt>
                                        </p:tgtEl>
                                        <p:attrNameLst>
                                          <p:attrName>style.visibility</p:attrName>
                                        </p:attrNameLst>
                                      </p:cBhvr>
                                      <p:to>
                                        <p:strVal val="visible"/>
                                      </p:to>
                                    </p:set>
                                    <p:anim calcmode="lin" valueType="num">
                                      <p:cBhvr additive="base">
                                        <p:cTn id="43" dur="500" fill="hold"/>
                                        <p:tgtEl>
                                          <p:spTgt spid="64">
                                            <p:txEl>
                                              <p:pRg st="9" end="9"/>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64">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77"/>
                                        </p:tgtEl>
                                        <p:attrNameLst>
                                          <p:attrName>style.visibility</p:attrName>
                                        </p:attrNameLst>
                                      </p:cBhvr>
                                      <p:to>
                                        <p:strVal val="visible"/>
                                      </p:to>
                                    </p:set>
                                    <p:anim calcmode="lin" valueType="num">
                                      <p:cBhvr additive="base">
                                        <p:cTn id="49" dur="500" fill="hold"/>
                                        <p:tgtEl>
                                          <p:spTgt spid="77"/>
                                        </p:tgtEl>
                                        <p:attrNameLst>
                                          <p:attrName>ppt_x</p:attrName>
                                        </p:attrNameLst>
                                      </p:cBhvr>
                                      <p:tavLst>
                                        <p:tav tm="0">
                                          <p:val>
                                            <p:strVal val="#ppt_x"/>
                                          </p:val>
                                        </p:tav>
                                        <p:tav tm="100000">
                                          <p:val>
                                            <p:strVal val="#ppt_x"/>
                                          </p:val>
                                        </p:tav>
                                      </p:tavLst>
                                    </p:anim>
                                    <p:anim calcmode="lin" valueType="num">
                                      <p:cBhvr additive="base">
                                        <p:cTn id="50" dur="500" fill="hold"/>
                                        <p:tgtEl>
                                          <p:spTgt spid="77"/>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79"/>
                                        </p:tgtEl>
                                        <p:attrNameLst>
                                          <p:attrName>style.visibility</p:attrName>
                                        </p:attrNameLst>
                                      </p:cBhvr>
                                      <p:to>
                                        <p:strVal val="visible"/>
                                      </p:to>
                                    </p:set>
                                    <p:anim calcmode="lin" valueType="num">
                                      <p:cBhvr additive="base">
                                        <p:cTn id="53" dur="500" fill="hold"/>
                                        <p:tgtEl>
                                          <p:spTgt spid="79"/>
                                        </p:tgtEl>
                                        <p:attrNameLst>
                                          <p:attrName>ppt_x</p:attrName>
                                        </p:attrNameLst>
                                      </p:cBhvr>
                                      <p:tavLst>
                                        <p:tav tm="0">
                                          <p:val>
                                            <p:strVal val="#ppt_x"/>
                                          </p:val>
                                        </p:tav>
                                        <p:tav tm="100000">
                                          <p:val>
                                            <p:strVal val="#ppt_x"/>
                                          </p:val>
                                        </p:tav>
                                      </p:tavLst>
                                    </p:anim>
                                    <p:anim calcmode="lin" valueType="num">
                                      <p:cBhvr additive="base">
                                        <p:cTn id="54" dur="500" fill="hold"/>
                                        <p:tgtEl>
                                          <p:spTgt spid="79"/>
                                        </p:tgtEl>
                                        <p:attrNameLst>
                                          <p:attrName>ppt_y</p:attrName>
                                        </p:attrNameLst>
                                      </p:cBhvr>
                                      <p:tavLst>
                                        <p:tav tm="0">
                                          <p:val>
                                            <p:strVal val="1+#ppt_h/2"/>
                                          </p:val>
                                        </p:tav>
                                        <p:tav tm="100000">
                                          <p:val>
                                            <p:strVal val="#ppt_y"/>
                                          </p:val>
                                        </p:tav>
                                      </p:tavLst>
                                    </p:anim>
                                  </p:childTnLst>
                                </p:cTn>
                              </p:par>
                              <p:par>
                                <p:cTn id="55" presetID="2" presetClass="entr" presetSubtype="4" fill="hold" grpId="0" nodeType="withEffect">
                                  <p:stCondLst>
                                    <p:cond delay="0"/>
                                  </p:stCondLst>
                                  <p:childTnLst>
                                    <p:set>
                                      <p:cBhvr>
                                        <p:cTn id="56" dur="1" fill="hold">
                                          <p:stCondLst>
                                            <p:cond delay="0"/>
                                          </p:stCondLst>
                                        </p:cTn>
                                        <p:tgtEl>
                                          <p:spTgt spid="81"/>
                                        </p:tgtEl>
                                        <p:attrNameLst>
                                          <p:attrName>style.visibility</p:attrName>
                                        </p:attrNameLst>
                                      </p:cBhvr>
                                      <p:to>
                                        <p:strVal val="visible"/>
                                      </p:to>
                                    </p:set>
                                    <p:anim calcmode="lin" valueType="num">
                                      <p:cBhvr additive="base">
                                        <p:cTn id="57" dur="500" fill="hold"/>
                                        <p:tgtEl>
                                          <p:spTgt spid="81"/>
                                        </p:tgtEl>
                                        <p:attrNameLst>
                                          <p:attrName>ppt_x</p:attrName>
                                        </p:attrNameLst>
                                      </p:cBhvr>
                                      <p:tavLst>
                                        <p:tav tm="0">
                                          <p:val>
                                            <p:strVal val="#ppt_x"/>
                                          </p:val>
                                        </p:tav>
                                        <p:tav tm="100000">
                                          <p:val>
                                            <p:strVal val="#ppt_x"/>
                                          </p:val>
                                        </p:tav>
                                      </p:tavLst>
                                    </p:anim>
                                    <p:anim calcmode="lin" valueType="num">
                                      <p:cBhvr additive="base">
                                        <p:cTn id="58" dur="500" fill="hold"/>
                                        <p:tgtEl>
                                          <p:spTgt spid="81"/>
                                        </p:tgtEl>
                                        <p:attrNameLst>
                                          <p:attrName>ppt_y</p:attrName>
                                        </p:attrNameLst>
                                      </p:cBhvr>
                                      <p:tavLst>
                                        <p:tav tm="0">
                                          <p:val>
                                            <p:strVal val="1+#ppt_h/2"/>
                                          </p:val>
                                        </p:tav>
                                        <p:tav tm="100000">
                                          <p:val>
                                            <p:strVal val="#ppt_y"/>
                                          </p:val>
                                        </p:tav>
                                      </p:tavLst>
                                    </p:anim>
                                  </p:childTnLst>
                                </p:cTn>
                              </p:par>
                              <p:par>
                                <p:cTn id="59" presetID="2" presetClass="entr" presetSubtype="4" fill="hold" grpId="0" nodeType="withEffect">
                                  <p:stCondLst>
                                    <p:cond delay="0"/>
                                  </p:stCondLst>
                                  <p:childTnLst>
                                    <p:set>
                                      <p:cBhvr>
                                        <p:cTn id="60" dur="1" fill="hold">
                                          <p:stCondLst>
                                            <p:cond delay="0"/>
                                          </p:stCondLst>
                                        </p:cTn>
                                        <p:tgtEl>
                                          <p:spTgt spid="82"/>
                                        </p:tgtEl>
                                        <p:attrNameLst>
                                          <p:attrName>style.visibility</p:attrName>
                                        </p:attrNameLst>
                                      </p:cBhvr>
                                      <p:to>
                                        <p:strVal val="visible"/>
                                      </p:to>
                                    </p:set>
                                    <p:anim calcmode="lin" valueType="num">
                                      <p:cBhvr additive="base">
                                        <p:cTn id="61" dur="500" fill="hold"/>
                                        <p:tgtEl>
                                          <p:spTgt spid="82"/>
                                        </p:tgtEl>
                                        <p:attrNameLst>
                                          <p:attrName>ppt_x</p:attrName>
                                        </p:attrNameLst>
                                      </p:cBhvr>
                                      <p:tavLst>
                                        <p:tav tm="0">
                                          <p:val>
                                            <p:strVal val="#ppt_x"/>
                                          </p:val>
                                        </p:tav>
                                        <p:tav tm="100000">
                                          <p:val>
                                            <p:strVal val="#ppt_x"/>
                                          </p:val>
                                        </p:tav>
                                      </p:tavLst>
                                    </p:anim>
                                    <p:anim calcmode="lin" valueType="num">
                                      <p:cBhvr additive="base">
                                        <p:cTn id="62" dur="500" fill="hold"/>
                                        <p:tgtEl>
                                          <p:spTgt spid="82"/>
                                        </p:tgtEl>
                                        <p:attrNameLst>
                                          <p:attrName>ppt_y</p:attrName>
                                        </p:attrNameLst>
                                      </p:cBhvr>
                                      <p:tavLst>
                                        <p:tav tm="0">
                                          <p:val>
                                            <p:strVal val="1+#ppt_h/2"/>
                                          </p:val>
                                        </p:tav>
                                        <p:tav tm="100000">
                                          <p:val>
                                            <p:strVal val="#ppt_y"/>
                                          </p:val>
                                        </p:tav>
                                      </p:tavLst>
                                    </p:anim>
                                  </p:childTnLst>
                                </p:cTn>
                              </p:par>
                              <p:par>
                                <p:cTn id="63" presetID="2" presetClass="entr" presetSubtype="4" fill="hold" grpId="0" nodeType="withEffect">
                                  <p:stCondLst>
                                    <p:cond delay="0"/>
                                  </p:stCondLst>
                                  <p:childTnLst>
                                    <p:set>
                                      <p:cBhvr>
                                        <p:cTn id="64" dur="1" fill="hold">
                                          <p:stCondLst>
                                            <p:cond delay="0"/>
                                          </p:stCondLst>
                                        </p:cTn>
                                        <p:tgtEl>
                                          <p:spTgt spid="83"/>
                                        </p:tgtEl>
                                        <p:attrNameLst>
                                          <p:attrName>style.visibility</p:attrName>
                                        </p:attrNameLst>
                                      </p:cBhvr>
                                      <p:to>
                                        <p:strVal val="visible"/>
                                      </p:to>
                                    </p:set>
                                    <p:anim calcmode="lin" valueType="num">
                                      <p:cBhvr additive="base">
                                        <p:cTn id="65" dur="500" fill="hold"/>
                                        <p:tgtEl>
                                          <p:spTgt spid="83"/>
                                        </p:tgtEl>
                                        <p:attrNameLst>
                                          <p:attrName>ppt_x</p:attrName>
                                        </p:attrNameLst>
                                      </p:cBhvr>
                                      <p:tavLst>
                                        <p:tav tm="0">
                                          <p:val>
                                            <p:strVal val="#ppt_x"/>
                                          </p:val>
                                        </p:tav>
                                        <p:tav tm="100000">
                                          <p:val>
                                            <p:strVal val="#ppt_x"/>
                                          </p:val>
                                        </p:tav>
                                      </p:tavLst>
                                    </p:anim>
                                    <p:anim calcmode="lin" valueType="num">
                                      <p:cBhvr additive="base">
                                        <p:cTn id="66" dur="500" fill="hold"/>
                                        <p:tgtEl>
                                          <p:spTgt spid="83"/>
                                        </p:tgtEl>
                                        <p:attrNameLst>
                                          <p:attrName>ppt_y</p:attrName>
                                        </p:attrNameLst>
                                      </p:cBhvr>
                                      <p:tavLst>
                                        <p:tav tm="0">
                                          <p:val>
                                            <p:strVal val="1+#ppt_h/2"/>
                                          </p:val>
                                        </p:tav>
                                        <p:tav tm="100000">
                                          <p:val>
                                            <p:strVal val="#ppt_y"/>
                                          </p:val>
                                        </p:tav>
                                      </p:tavLst>
                                    </p:anim>
                                  </p:childTnLst>
                                </p:cTn>
                              </p:par>
                              <p:par>
                                <p:cTn id="67" presetID="2" presetClass="entr" presetSubtype="4" fill="hold" grpId="0" nodeType="withEffect">
                                  <p:stCondLst>
                                    <p:cond delay="0"/>
                                  </p:stCondLst>
                                  <p:childTnLst>
                                    <p:set>
                                      <p:cBhvr>
                                        <p:cTn id="68" dur="1" fill="hold">
                                          <p:stCondLst>
                                            <p:cond delay="0"/>
                                          </p:stCondLst>
                                        </p:cTn>
                                        <p:tgtEl>
                                          <p:spTgt spid="84"/>
                                        </p:tgtEl>
                                        <p:attrNameLst>
                                          <p:attrName>style.visibility</p:attrName>
                                        </p:attrNameLst>
                                      </p:cBhvr>
                                      <p:to>
                                        <p:strVal val="visible"/>
                                      </p:to>
                                    </p:set>
                                    <p:anim calcmode="lin" valueType="num">
                                      <p:cBhvr additive="base">
                                        <p:cTn id="69" dur="500" fill="hold"/>
                                        <p:tgtEl>
                                          <p:spTgt spid="84"/>
                                        </p:tgtEl>
                                        <p:attrNameLst>
                                          <p:attrName>ppt_x</p:attrName>
                                        </p:attrNameLst>
                                      </p:cBhvr>
                                      <p:tavLst>
                                        <p:tav tm="0">
                                          <p:val>
                                            <p:strVal val="#ppt_x"/>
                                          </p:val>
                                        </p:tav>
                                        <p:tav tm="100000">
                                          <p:val>
                                            <p:strVal val="#ppt_x"/>
                                          </p:val>
                                        </p:tav>
                                      </p:tavLst>
                                    </p:anim>
                                    <p:anim calcmode="lin" valueType="num">
                                      <p:cBhvr additive="base">
                                        <p:cTn id="70" dur="500" fill="hold"/>
                                        <p:tgtEl>
                                          <p:spTgt spid="84"/>
                                        </p:tgtEl>
                                        <p:attrNameLst>
                                          <p:attrName>ppt_y</p:attrName>
                                        </p:attrNameLst>
                                      </p:cBhvr>
                                      <p:tavLst>
                                        <p:tav tm="0">
                                          <p:val>
                                            <p:strVal val="1+#ppt_h/2"/>
                                          </p:val>
                                        </p:tav>
                                        <p:tav tm="100000">
                                          <p:val>
                                            <p:strVal val="#ppt_y"/>
                                          </p:val>
                                        </p:tav>
                                      </p:tavLst>
                                    </p:anim>
                                  </p:childTnLst>
                                </p:cTn>
                              </p:par>
                              <p:par>
                                <p:cTn id="71" presetID="2" presetClass="entr" presetSubtype="4" fill="hold" grpId="0" nodeType="withEffect">
                                  <p:stCondLst>
                                    <p:cond delay="0"/>
                                  </p:stCondLst>
                                  <p:childTnLst>
                                    <p:set>
                                      <p:cBhvr>
                                        <p:cTn id="72" dur="1" fill="hold">
                                          <p:stCondLst>
                                            <p:cond delay="0"/>
                                          </p:stCondLst>
                                        </p:cTn>
                                        <p:tgtEl>
                                          <p:spTgt spid="87"/>
                                        </p:tgtEl>
                                        <p:attrNameLst>
                                          <p:attrName>style.visibility</p:attrName>
                                        </p:attrNameLst>
                                      </p:cBhvr>
                                      <p:to>
                                        <p:strVal val="visible"/>
                                      </p:to>
                                    </p:set>
                                    <p:anim calcmode="lin" valueType="num">
                                      <p:cBhvr additive="base">
                                        <p:cTn id="73" dur="500" fill="hold"/>
                                        <p:tgtEl>
                                          <p:spTgt spid="87"/>
                                        </p:tgtEl>
                                        <p:attrNameLst>
                                          <p:attrName>ppt_x</p:attrName>
                                        </p:attrNameLst>
                                      </p:cBhvr>
                                      <p:tavLst>
                                        <p:tav tm="0">
                                          <p:val>
                                            <p:strVal val="#ppt_x"/>
                                          </p:val>
                                        </p:tav>
                                        <p:tav tm="100000">
                                          <p:val>
                                            <p:strVal val="#ppt_x"/>
                                          </p:val>
                                        </p:tav>
                                      </p:tavLst>
                                    </p:anim>
                                    <p:anim calcmode="lin" valueType="num">
                                      <p:cBhvr additive="base">
                                        <p:cTn id="74" dur="500" fill="hold"/>
                                        <p:tgtEl>
                                          <p:spTgt spid="87"/>
                                        </p:tgtEl>
                                        <p:attrNameLst>
                                          <p:attrName>ppt_y</p:attrName>
                                        </p:attrNameLst>
                                      </p:cBhvr>
                                      <p:tavLst>
                                        <p:tav tm="0">
                                          <p:val>
                                            <p:strVal val="1+#ppt_h/2"/>
                                          </p:val>
                                        </p:tav>
                                        <p:tav tm="100000">
                                          <p:val>
                                            <p:strVal val="#ppt_y"/>
                                          </p:val>
                                        </p:tav>
                                      </p:tavLst>
                                    </p:anim>
                                  </p:childTnLst>
                                </p:cTn>
                              </p:par>
                              <p:par>
                                <p:cTn id="75" presetID="2" presetClass="entr" presetSubtype="4" fill="hold" nodeType="withEffect">
                                  <p:stCondLst>
                                    <p:cond delay="0"/>
                                  </p:stCondLst>
                                  <p:childTnLst>
                                    <p:set>
                                      <p:cBhvr>
                                        <p:cTn id="76" dur="1" fill="hold">
                                          <p:stCondLst>
                                            <p:cond delay="0"/>
                                          </p:stCondLst>
                                        </p:cTn>
                                        <p:tgtEl>
                                          <p:spTgt spid="89"/>
                                        </p:tgtEl>
                                        <p:attrNameLst>
                                          <p:attrName>style.visibility</p:attrName>
                                        </p:attrNameLst>
                                      </p:cBhvr>
                                      <p:to>
                                        <p:strVal val="visible"/>
                                      </p:to>
                                    </p:set>
                                    <p:anim calcmode="lin" valueType="num">
                                      <p:cBhvr additive="base">
                                        <p:cTn id="77" dur="500" fill="hold"/>
                                        <p:tgtEl>
                                          <p:spTgt spid="89"/>
                                        </p:tgtEl>
                                        <p:attrNameLst>
                                          <p:attrName>ppt_x</p:attrName>
                                        </p:attrNameLst>
                                      </p:cBhvr>
                                      <p:tavLst>
                                        <p:tav tm="0">
                                          <p:val>
                                            <p:strVal val="#ppt_x"/>
                                          </p:val>
                                        </p:tav>
                                        <p:tav tm="100000">
                                          <p:val>
                                            <p:strVal val="#ppt_x"/>
                                          </p:val>
                                        </p:tav>
                                      </p:tavLst>
                                    </p:anim>
                                    <p:anim calcmode="lin" valueType="num">
                                      <p:cBhvr additive="base">
                                        <p:cTn id="78" dur="500" fill="hold"/>
                                        <p:tgtEl>
                                          <p:spTgt spid="89"/>
                                        </p:tgtEl>
                                        <p:attrNameLst>
                                          <p:attrName>ppt_y</p:attrName>
                                        </p:attrNameLst>
                                      </p:cBhvr>
                                      <p:tavLst>
                                        <p:tav tm="0">
                                          <p:val>
                                            <p:strVal val="1+#ppt_h/2"/>
                                          </p:val>
                                        </p:tav>
                                        <p:tav tm="100000">
                                          <p:val>
                                            <p:strVal val="#ppt_y"/>
                                          </p:val>
                                        </p:tav>
                                      </p:tavLst>
                                    </p:anim>
                                  </p:childTnLst>
                                </p:cTn>
                              </p:par>
                              <p:par>
                                <p:cTn id="79" presetID="2" presetClass="entr" presetSubtype="4" fill="hold" grpId="0" nodeType="withEffect">
                                  <p:stCondLst>
                                    <p:cond delay="0"/>
                                  </p:stCondLst>
                                  <p:childTnLst>
                                    <p:set>
                                      <p:cBhvr>
                                        <p:cTn id="80" dur="1" fill="hold">
                                          <p:stCondLst>
                                            <p:cond delay="0"/>
                                          </p:stCondLst>
                                        </p:cTn>
                                        <p:tgtEl>
                                          <p:spTgt spid="92"/>
                                        </p:tgtEl>
                                        <p:attrNameLst>
                                          <p:attrName>style.visibility</p:attrName>
                                        </p:attrNameLst>
                                      </p:cBhvr>
                                      <p:to>
                                        <p:strVal val="visible"/>
                                      </p:to>
                                    </p:set>
                                    <p:anim calcmode="lin" valueType="num">
                                      <p:cBhvr additive="base">
                                        <p:cTn id="81" dur="500" fill="hold"/>
                                        <p:tgtEl>
                                          <p:spTgt spid="92"/>
                                        </p:tgtEl>
                                        <p:attrNameLst>
                                          <p:attrName>ppt_x</p:attrName>
                                        </p:attrNameLst>
                                      </p:cBhvr>
                                      <p:tavLst>
                                        <p:tav tm="0">
                                          <p:val>
                                            <p:strVal val="#ppt_x"/>
                                          </p:val>
                                        </p:tav>
                                        <p:tav tm="100000">
                                          <p:val>
                                            <p:strVal val="#ppt_x"/>
                                          </p:val>
                                        </p:tav>
                                      </p:tavLst>
                                    </p:anim>
                                    <p:anim calcmode="lin" valueType="num">
                                      <p:cBhvr additive="base">
                                        <p:cTn id="82" dur="500" fill="hold"/>
                                        <p:tgtEl>
                                          <p:spTgt spid="92"/>
                                        </p:tgtEl>
                                        <p:attrNameLst>
                                          <p:attrName>ppt_y</p:attrName>
                                        </p:attrNameLst>
                                      </p:cBhvr>
                                      <p:tavLst>
                                        <p:tav tm="0">
                                          <p:val>
                                            <p:strVal val="1+#ppt_h/2"/>
                                          </p:val>
                                        </p:tav>
                                        <p:tav tm="100000">
                                          <p:val>
                                            <p:strVal val="#ppt_y"/>
                                          </p:val>
                                        </p:tav>
                                      </p:tavLst>
                                    </p:anim>
                                  </p:childTnLst>
                                </p:cTn>
                              </p:par>
                              <p:par>
                                <p:cTn id="83" presetID="2" presetClass="entr" presetSubtype="4" fill="hold" grpId="0" nodeType="withEffect">
                                  <p:stCondLst>
                                    <p:cond delay="0"/>
                                  </p:stCondLst>
                                  <p:childTnLst>
                                    <p:set>
                                      <p:cBhvr>
                                        <p:cTn id="84" dur="1" fill="hold">
                                          <p:stCondLst>
                                            <p:cond delay="0"/>
                                          </p:stCondLst>
                                        </p:cTn>
                                        <p:tgtEl>
                                          <p:spTgt spid="93"/>
                                        </p:tgtEl>
                                        <p:attrNameLst>
                                          <p:attrName>style.visibility</p:attrName>
                                        </p:attrNameLst>
                                      </p:cBhvr>
                                      <p:to>
                                        <p:strVal val="visible"/>
                                      </p:to>
                                    </p:set>
                                    <p:anim calcmode="lin" valueType="num">
                                      <p:cBhvr additive="base">
                                        <p:cTn id="85" dur="500" fill="hold"/>
                                        <p:tgtEl>
                                          <p:spTgt spid="93"/>
                                        </p:tgtEl>
                                        <p:attrNameLst>
                                          <p:attrName>ppt_x</p:attrName>
                                        </p:attrNameLst>
                                      </p:cBhvr>
                                      <p:tavLst>
                                        <p:tav tm="0">
                                          <p:val>
                                            <p:strVal val="#ppt_x"/>
                                          </p:val>
                                        </p:tav>
                                        <p:tav tm="100000">
                                          <p:val>
                                            <p:strVal val="#ppt_x"/>
                                          </p:val>
                                        </p:tav>
                                      </p:tavLst>
                                    </p:anim>
                                    <p:anim calcmode="lin" valueType="num">
                                      <p:cBhvr additive="base">
                                        <p:cTn id="86" dur="500" fill="hold"/>
                                        <p:tgtEl>
                                          <p:spTgt spid="93"/>
                                        </p:tgtEl>
                                        <p:attrNameLst>
                                          <p:attrName>ppt_y</p:attrName>
                                        </p:attrNameLst>
                                      </p:cBhvr>
                                      <p:tavLst>
                                        <p:tav tm="0">
                                          <p:val>
                                            <p:strVal val="1+#ppt_h/2"/>
                                          </p:val>
                                        </p:tav>
                                        <p:tav tm="100000">
                                          <p:val>
                                            <p:strVal val="#ppt_y"/>
                                          </p:val>
                                        </p:tav>
                                      </p:tavLst>
                                    </p:anim>
                                  </p:childTnLst>
                                </p:cTn>
                              </p:par>
                              <p:par>
                                <p:cTn id="87" presetID="2" presetClass="entr" presetSubtype="4" fill="hold" grpId="0" nodeType="withEffect">
                                  <p:stCondLst>
                                    <p:cond delay="0"/>
                                  </p:stCondLst>
                                  <p:childTnLst>
                                    <p:set>
                                      <p:cBhvr>
                                        <p:cTn id="88" dur="1" fill="hold">
                                          <p:stCondLst>
                                            <p:cond delay="0"/>
                                          </p:stCondLst>
                                        </p:cTn>
                                        <p:tgtEl>
                                          <p:spTgt spid="96"/>
                                        </p:tgtEl>
                                        <p:attrNameLst>
                                          <p:attrName>style.visibility</p:attrName>
                                        </p:attrNameLst>
                                      </p:cBhvr>
                                      <p:to>
                                        <p:strVal val="visible"/>
                                      </p:to>
                                    </p:set>
                                    <p:anim calcmode="lin" valueType="num">
                                      <p:cBhvr additive="base">
                                        <p:cTn id="89" dur="500" fill="hold"/>
                                        <p:tgtEl>
                                          <p:spTgt spid="96"/>
                                        </p:tgtEl>
                                        <p:attrNameLst>
                                          <p:attrName>ppt_x</p:attrName>
                                        </p:attrNameLst>
                                      </p:cBhvr>
                                      <p:tavLst>
                                        <p:tav tm="0">
                                          <p:val>
                                            <p:strVal val="#ppt_x"/>
                                          </p:val>
                                        </p:tav>
                                        <p:tav tm="100000">
                                          <p:val>
                                            <p:strVal val="#ppt_x"/>
                                          </p:val>
                                        </p:tav>
                                      </p:tavLst>
                                    </p:anim>
                                    <p:anim calcmode="lin" valueType="num">
                                      <p:cBhvr additive="base">
                                        <p:cTn id="90" dur="500" fill="hold"/>
                                        <p:tgtEl>
                                          <p:spTgt spid="96"/>
                                        </p:tgtEl>
                                        <p:attrNameLst>
                                          <p:attrName>ppt_y</p:attrName>
                                        </p:attrNameLst>
                                      </p:cBhvr>
                                      <p:tavLst>
                                        <p:tav tm="0">
                                          <p:val>
                                            <p:strVal val="1+#ppt_h/2"/>
                                          </p:val>
                                        </p:tav>
                                        <p:tav tm="100000">
                                          <p:val>
                                            <p:strVal val="#ppt_y"/>
                                          </p:val>
                                        </p:tav>
                                      </p:tavLst>
                                    </p:anim>
                                  </p:childTnLst>
                                </p:cTn>
                              </p:par>
                              <p:par>
                                <p:cTn id="91" presetID="2" presetClass="entr" presetSubtype="4" fill="hold" nodeType="withEffect">
                                  <p:stCondLst>
                                    <p:cond delay="0"/>
                                  </p:stCondLst>
                                  <p:childTnLst>
                                    <p:set>
                                      <p:cBhvr>
                                        <p:cTn id="92" dur="1" fill="hold">
                                          <p:stCondLst>
                                            <p:cond delay="0"/>
                                          </p:stCondLst>
                                        </p:cTn>
                                        <p:tgtEl>
                                          <p:spTgt spid="94"/>
                                        </p:tgtEl>
                                        <p:attrNameLst>
                                          <p:attrName>style.visibility</p:attrName>
                                        </p:attrNameLst>
                                      </p:cBhvr>
                                      <p:to>
                                        <p:strVal val="visible"/>
                                      </p:to>
                                    </p:set>
                                    <p:anim calcmode="lin" valueType="num">
                                      <p:cBhvr additive="base">
                                        <p:cTn id="93" dur="500" fill="hold"/>
                                        <p:tgtEl>
                                          <p:spTgt spid="94"/>
                                        </p:tgtEl>
                                        <p:attrNameLst>
                                          <p:attrName>ppt_x</p:attrName>
                                        </p:attrNameLst>
                                      </p:cBhvr>
                                      <p:tavLst>
                                        <p:tav tm="0">
                                          <p:val>
                                            <p:strVal val="#ppt_x"/>
                                          </p:val>
                                        </p:tav>
                                        <p:tav tm="100000">
                                          <p:val>
                                            <p:strVal val="#ppt_x"/>
                                          </p:val>
                                        </p:tav>
                                      </p:tavLst>
                                    </p:anim>
                                    <p:anim calcmode="lin" valueType="num">
                                      <p:cBhvr additive="base">
                                        <p:cTn id="94" dur="500" fill="hold"/>
                                        <p:tgtEl>
                                          <p:spTgt spid="94"/>
                                        </p:tgtEl>
                                        <p:attrNameLst>
                                          <p:attrName>ppt_y</p:attrName>
                                        </p:attrNameLst>
                                      </p:cBhvr>
                                      <p:tavLst>
                                        <p:tav tm="0">
                                          <p:val>
                                            <p:strVal val="1+#ppt_h/2"/>
                                          </p:val>
                                        </p:tav>
                                        <p:tav tm="100000">
                                          <p:val>
                                            <p:strVal val="#ppt_y"/>
                                          </p:val>
                                        </p:tav>
                                      </p:tavLst>
                                    </p:anim>
                                  </p:childTnLst>
                                </p:cTn>
                              </p:par>
                              <p:par>
                                <p:cTn id="95" presetID="2" presetClass="entr" presetSubtype="4" fill="hold" grpId="0" nodeType="withEffect">
                                  <p:stCondLst>
                                    <p:cond delay="0"/>
                                  </p:stCondLst>
                                  <p:childTnLst>
                                    <p:set>
                                      <p:cBhvr>
                                        <p:cTn id="96" dur="1" fill="hold">
                                          <p:stCondLst>
                                            <p:cond delay="0"/>
                                          </p:stCondLst>
                                        </p:cTn>
                                        <p:tgtEl>
                                          <p:spTgt spid="97"/>
                                        </p:tgtEl>
                                        <p:attrNameLst>
                                          <p:attrName>style.visibility</p:attrName>
                                        </p:attrNameLst>
                                      </p:cBhvr>
                                      <p:to>
                                        <p:strVal val="visible"/>
                                      </p:to>
                                    </p:set>
                                    <p:anim calcmode="lin" valueType="num">
                                      <p:cBhvr additive="base">
                                        <p:cTn id="97" dur="500" fill="hold"/>
                                        <p:tgtEl>
                                          <p:spTgt spid="97"/>
                                        </p:tgtEl>
                                        <p:attrNameLst>
                                          <p:attrName>ppt_x</p:attrName>
                                        </p:attrNameLst>
                                      </p:cBhvr>
                                      <p:tavLst>
                                        <p:tav tm="0">
                                          <p:val>
                                            <p:strVal val="#ppt_x"/>
                                          </p:val>
                                        </p:tav>
                                        <p:tav tm="100000">
                                          <p:val>
                                            <p:strVal val="#ppt_x"/>
                                          </p:val>
                                        </p:tav>
                                      </p:tavLst>
                                    </p:anim>
                                    <p:anim calcmode="lin" valueType="num">
                                      <p:cBhvr additive="base">
                                        <p:cTn id="98" dur="500" fill="hold"/>
                                        <p:tgtEl>
                                          <p:spTgt spid="97"/>
                                        </p:tgtEl>
                                        <p:attrNameLst>
                                          <p:attrName>ppt_y</p:attrName>
                                        </p:attrNameLst>
                                      </p:cBhvr>
                                      <p:tavLst>
                                        <p:tav tm="0">
                                          <p:val>
                                            <p:strVal val="1+#ppt_h/2"/>
                                          </p:val>
                                        </p:tav>
                                        <p:tav tm="100000">
                                          <p:val>
                                            <p:strVal val="#ppt_y"/>
                                          </p:val>
                                        </p:tav>
                                      </p:tavLst>
                                    </p:anim>
                                  </p:childTnLst>
                                </p:cTn>
                              </p:par>
                            </p:childTnLst>
                          </p:cTn>
                        </p:par>
                      </p:childTnLst>
                    </p:cTn>
                  </p:par>
                  <p:par>
                    <p:cTn id="99" fill="hold">
                      <p:stCondLst>
                        <p:cond delay="indefinite"/>
                      </p:stCondLst>
                      <p:childTnLst>
                        <p:par>
                          <p:cTn id="100" fill="hold">
                            <p:stCondLst>
                              <p:cond delay="0"/>
                            </p:stCondLst>
                            <p:childTnLst>
                              <p:par>
                                <p:cTn id="101" presetID="2" presetClass="entr" presetSubtype="4" fill="hold" grpId="0" nodeType="clickEffect">
                                  <p:stCondLst>
                                    <p:cond delay="0"/>
                                  </p:stCondLst>
                                  <p:childTnLst>
                                    <p:set>
                                      <p:cBhvr>
                                        <p:cTn id="102" dur="1" fill="hold">
                                          <p:stCondLst>
                                            <p:cond delay="0"/>
                                          </p:stCondLst>
                                        </p:cTn>
                                        <p:tgtEl>
                                          <p:spTgt spid="48"/>
                                        </p:tgtEl>
                                        <p:attrNameLst>
                                          <p:attrName>style.visibility</p:attrName>
                                        </p:attrNameLst>
                                      </p:cBhvr>
                                      <p:to>
                                        <p:strVal val="visible"/>
                                      </p:to>
                                    </p:set>
                                    <p:anim calcmode="lin" valueType="num">
                                      <p:cBhvr additive="base">
                                        <p:cTn id="103" dur="500" fill="hold"/>
                                        <p:tgtEl>
                                          <p:spTgt spid="48"/>
                                        </p:tgtEl>
                                        <p:attrNameLst>
                                          <p:attrName>ppt_x</p:attrName>
                                        </p:attrNameLst>
                                      </p:cBhvr>
                                      <p:tavLst>
                                        <p:tav tm="0">
                                          <p:val>
                                            <p:strVal val="#ppt_x"/>
                                          </p:val>
                                        </p:tav>
                                        <p:tav tm="100000">
                                          <p:val>
                                            <p:strVal val="#ppt_x"/>
                                          </p:val>
                                        </p:tav>
                                      </p:tavLst>
                                    </p:anim>
                                    <p:anim calcmode="lin" valueType="num">
                                      <p:cBhvr additive="base">
                                        <p:cTn id="104" dur="500" fill="hold"/>
                                        <p:tgtEl>
                                          <p:spTgt spid="48"/>
                                        </p:tgtEl>
                                        <p:attrNameLst>
                                          <p:attrName>ppt_y</p:attrName>
                                        </p:attrNameLst>
                                      </p:cBhvr>
                                      <p:tavLst>
                                        <p:tav tm="0">
                                          <p:val>
                                            <p:strVal val="1+#ppt_h/2"/>
                                          </p:val>
                                        </p:tav>
                                        <p:tav tm="100000">
                                          <p:val>
                                            <p:strVal val="#ppt_y"/>
                                          </p:val>
                                        </p:tav>
                                      </p:tavLst>
                                    </p:anim>
                                  </p:childTnLst>
                                </p:cTn>
                              </p:par>
                              <p:par>
                                <p:cTn id="105" presetID="2" presetClass="entr" presetSubtype="4" fill="hold" grpId="0" nodeType="withEffect">
                                  <p:stCondLst>
                                    <p:cond delay="0"/>
                                  </p:stCondLst>
                                  <p:childTnLst>
                                    <p:set>
                                      <p:cBhvr>
                                        <p:cTn id="106" dur="1" fill="hold">
                                          <p:stCondLst>
                                            <p:cond delay="0"/>
                                          </p:stCondLst>
                                        </p:cTn>
                                        <p:tgtEl>
                                          <p:spTgt spid="62"/>
                                        </p:tgtEl>
                                        <p:attrNameLst>
                                          <p:attrName>style.visibility</p:attrName>
                                        </p:attrNameLst>
                                      </p:cBhvr>
                                      <p:to>
                                        <p:strVal val="visible"/>
                                      </p:to>
                                    </p:set>
                                    <p:anim calcmode="lin" valueType="num">
                                      <p:cBhvr additive="base">
                                        <p:cTn id="107" dur="500" fill="hold"/>
                                        <p:tgtEl>
                                          <p:spTgt spid="62"/>
                                        </p:tgtEl>
                                        <p:attrNameLst>
                                          <p:attrName>ppt_x</p:attrName>
                                        </p:attrNameLst>
                                      </p:cBhvr>
                                      <p:tavLst>
                                        <p:tav tm="0">
                                          <p:val>
                                            <p:strVal val="#ppt_x"/>
                                          </p:val>
                                        </p:tav>
                                        <p:tav tm="100000">
                                          <p:val>
                                            <p:strVal val="#ppt_x"/>
                                          </p:val>
                                        </p:tav>
                                      </p:tavLst>
                                    </p:anim>
                                    <p:anim calcmode="lin" valueType="num">
                                      <p:cBhvr additive="base">
                                        <p:cTn id="108" dur="500" fill="hold"/>
                                        <p:tgtEl>
                                          <p:spTgt spid="62"/>
                                        </p:tgtEl>
                                        <p:attrNameLst>
                                          <p:attrName>ppt_y</p:attrName>
                                        </p:attrNameLst>
                                      </p:cBhvr>
                                      <p:tavLst>
                                        <p:tav tm="0">
                                          <p:val>
                                            <p:strVal val="1+#ppt_h/2"/>
                                          </p:val>
                                        </p:tav>
                                        <p:tav tm="100000">
                                          <p:val>
                                            <p:strVal val="#ppt_y"/>
                                          </p:val>
                                        </p:tav>
                                      </p:tavLst>
                                    </p:anim>
                                  </p:childTnLst>
                                </p:cTn>
                              </p:par>
                              <p:par>
                                <p:cTn id="109" presetID="2" presetClass="entr" presetSubtype="4" fill="hold" grpId="0" nodeType="withEffect">
                                  <p:stCondLst>
                                    <p:cond delay="0"/>
                                  </p:stCondLst>
                                  <p:childTnLst>
                                    <p:set>
                                      <p:cBhvr>
                                        <p:cTn id="110" dur="1" fill="hold">
                                          <p:stCondLst>
                                            <p:cond delay="0"/>
                                          </p:stCondLst>
                                        </p:cTn>
                                        <p:tgtEl>
                                          <p:spTgt spid="60"/>
                                        </p:tgtEl>
                                        <p:attrNameLst>
                                          <p:attrName>style.visibility</p:attrName>
                                        </p:attrNameLst>
                                      </p:cBhvr>
                                      <p:to>
                                        <p:strVal val="visible"/>
                                      </p:to>
                                    </p:set>
                                    <p:anim calcmode="lin" valueType="num">
                                      <p:cBhvr additive="base">
                                        <p:cTn id="111" dur="500" fill="hold"/>
                                        <p:tgtEl>
                                          <p:spTgt spid="60"/>
                                        </p:tgtEl>
                                        <p:attrNameLst>
                                          <p:attrName>ppt_x</p:attrName>
                                        </p:attrNameLst>
                                      </p:cBhvr>
                                      <p:tavLst>
                                        <p:tav tm="0">
                                          <p:val>
                                            <p:strVal val="#ppt_x"/>
                                          </p:val>
                                        </p:tav>
                                        <p:tav tm="100000">
                                          <p:val>
                                            <p:strVal val="#ppt_x"/>
                                          </p:val>
                                        </p:tav>
                                      </p:tavLst>
                                    </p:anim>
                                    <p:anim calcmode="lin" valueType="num">
                                      <p:cBhvr additive="base">
                                        <p:cTn id="112" dur="500" fill="hold"/>
                                        <p:tgtEl>
                                          <p:spTgt spid="60"/>
                                        </p:tgtEl>
                                        <p:attrNameLst>
                                          <p:attrName>ppt_y</p:attrName>
                                        </p:attrNameLst>
                                      </p:cBhvr>
                                      <p:tavLst>
                                        <p:tav tm="0">
                                          <p:val>
                                            <p:strVal val="1+#ppt_h/2"/>
                                          </p:val>
                                        </p:tav>
                                        <p:tav tm="100000">
                                          <p:val>
                                            <p:strVal val="#ppt_y"/>
                                          </p:val>
                                        </p:tav>
                                      </p:tavLst>
                                    </p:anim>
                                  </p:childTnLst>
                                </p:cTn>
                              </p:par>
                              <p:par>
                                <p:cTn id="113" presetID="2" presetClass="entr" presetSubtype="4" fill="hold" grpId="0" nodeType="withEffect">
                                  <p:stCondLst>
                                    <p:cond delay="0"/>
                                  </p:stCondLst>
                                  <p:childTnLst>
                                    <p:set>
                                      <p:cBhvr>
                                        <p:cTn id="114" dur="1" fill="hold">
                                          <p:stCondLst>
                                            <p:cond delay="0"/>
                                          </p:stCondLst>
                                        </p:cTn>
                                        <p:tgtEl>
                                          <p:spTgt spid="66"/>
                                        </p:tgtEl>
                                        <p:attrNameLst>
                                          <p:attrName>style.visibility</p:attrName>
                                        </p:attrNameLst>
                                      </p:cBhvr>
                                      <p:to>
                                        <p:strVal val="visible"/>
                                      </p:to>
                                    </p:set>
                                    <p:anim calcmode="lin" valueType="num">
                                      <p:cBhvr additive="base">
                                        <p:cTn id="115" dur="500" fill="hold"/>
                                        <p:tgtEl>
                                          <p:spTgt spid="66"/>
                                        </p:tgtEl>
                                        <p:attrNameLst>
                                          <p:attrName>ppt_x</p:attrName>
                                        </p:attrNameLst>
                                      </p:cBhvr>
                                      <p:tavLst>
                                        <p:tav tm="0">
                                          <p:val>
                                            <p:strVal val="#ppt_x"/>
                                          </p:val>
                                        </p:tav>
                                        <p:tav tm="100000">
                                          <p:val>
                                            <p:strVal val="#ppt_x"/>
                                          </p:val>
                                        </p:tav>
                                      </p:tavLst>
                                    </p:anim>
                                    <p:anim calcmode="lin" valueType="num">
                                      <p:cBhvr additive="base">
                                        <p:cTn id="116" dur="500" fill="hold"/>
                                        <p:tgtEl>
                                          <p:spTgt spid="66"/>
                                        </p:tgtEl>
                                        <p:attrNameLst>
                                          <p:attrName>ppt_y</p:attrName>
                                        </p:attrNameLst>
                                      </p:cBhvr>
                                      <p:tavLst>
                                        <p:tav tm="0">
                                          <p:val>
                                            <p:strVal val="1+#ppt_h/2"/>
                                          </p:val>
                                        </p:tav>
                                        <p:tav tm="100000">
                                          <p:val>
                                            <p:strVal val="#ppt_y"/>
                                          </p:val>
                                        </p:tav>
                                      </p:tavLst>
                                    </p:anim>
                                  </p:childTnLst>
                                </p:cTn>
                              </p:par>
                              <p:par>
                                <p:cTn id="117" presetID="2" presetClass="entr" presetSubtype="4" fill="hold" nodeType="withEffect">
                                  <p:stCondLst>
                                    <p:cond delay="0"/>
                                  </p:stCondLst>
                                  <p:childTnLst>
                                    <p:set>
                                      <p:cBhvr>
                                        <p:cTn id="118" dur="1" fill="hold">
                                          <p:stCondLst>
                                            <p:cond delay="0"/>
                                          </p:stCondLst>
                                        </p:cTn>
                                        <p:tgtEl>
                                          <p:spTgt spid="65"/>
                                        </p:tgtEl>
                                        <p:attrNameLst>
                                          <p:attrName>style.visibility</p:attrName>
                                        </p:attrNameLst>
                                      </p:cBhvr>
                                      <p:to>
                                        <p:strVal val="visible"/>
                                      </p:to>
                                    </p:set>
                                    <p:anim calcmode="lin" valueType="num">
                                      <p:cBhvr additive="base">
                                        <p:cTn id="119" dur="500" fill="hold"/>
                                        <p:tgtEl>
                                          <p:spTgt spid="65"/>
                                        </p:tgtEl>
                                        <p:attrNameLst>
                                          <p:attrName>ppt_x</p:attrName>
                                        </p:attrNameLst>
                                      </p:cBhvr>
                                      <p:tavLst>
                                        <p:tav tm="0">
                                          <p:val>
                                            <p:strVal val="#ppt_x"/>
                                          </p:val>
                                        </p:tav>
                                        <p:tav tm="100000">
                                          <p:val>
                                            <p:strVal val="#ppt_x"/>
                                          </p:val>
                                        </p:tav>
                                      </p:tavLst>
                                    </p:anim>
                                    <p:anim calcmode="lin" valueType="num">
                                      <p:cBhvr additive="base">
                                        <p:cTn id="120" dur="500" fill="hold"/>
                                        <p:tgtEl>
                                          <p:spTgt spid="65"/>
                                        </p:tgtEl>
                                        <p:attrNameLst>
                                          <p:attrName>ppt_y</p:attrName>
                                        </p:attrNameLst>
                                      </p:cBhvr>
                                      <p:tavLst>
                                        <p:tav tm="0">
                                          <p:val>
                                            <p:strVal val="1+#ppt_h/2"/>
                                          </p:val>
                                        </p:tav>
                                        <p:tav tm="100000">
                                          <p:val>
                                            <p:strVal val="#ppt_y"/>
                                          </p:val>
                                        </p:tav>
                                      </p:tavLst>
                                    </p:anim>
                                  </p:childTnLst>
                                </p:cTn>
                              </p:par>
                              <p:par>
                                <p:cTn id="121" presetID="2" presetClass="entr" presetSubtype="4" fill="hold" grpId="0" nodeType="withEffect">
                                  <p:stCondLst>
                                    <p:cond delay="0"/>
                                  </p:stCondLst>
                                  <p:childTnLst>
                                    <p:set>
                                      <p:cBhvr>
                                        <p:cTn id="122" dur="1" fill="hold">
                                          <p:stCondLst>
                                            <p:cond delay="0"/>
                                          </p:stCondLst>
                                        </p:cTn>
                                        <p:tgtEl>
                                          <p:spTgt spid="68"/>
                                        </p:tgtEl>
                                        <p:attrNameLst>
                                          <p:attrName>style.visibility</p:attrName>
                                        </p:attrNameLst>
                                      </p:cBhvr>
                                      <p:to>
                                        <p:strVal val="visible"/>
                                      </p:to>
                                    </p:set>
                                    <p:anim calcmode="lin" valueType="num">
                                      <p:cBhvr additive="base">
                                        <p:cTn id="123" dur="500" fill="hold"/>
                                        <p:tgtEl>
                                          <p:spTgt spid="68"/>
                                        </p:tgtEl>
                                        <p:attrNameLst>
                                          <p:attrName>ppt_x</p:attrName>
                                        </p:attrNameLst>
                                      </p:cBhvr>
                                      <p:tavLst>
                                        <p:tav tm="0">
                                          <p:val>
                                            <p:strVal val="#ppt_x"/>
                                          </p:val>
                                        </p:tav>
                                        <p:tav tm="100000">
                                          <p:val>
                                            <p:strVal val="#ppt_x"/>
                                          </p:val>
                                        </p:tav>
                                      </p:tavLst>
                                    </p:anim>
                                    <p:anim calcmode="lin" valueType="num">
                                      <p:cBhvr additive="base">
                                        <p:cTn id="124" dur="500" fill="hold"/>
                                        <p:tgtEl>
                                          <p:spTgt spid="68"/>
                                        </p:tgtEl>
                                        <p:attrNameLst>
                                          <p:attrName>ppt_y</p:attrName>
                                        </p:attrNameLst>
                                      </p:cBhvr>
                                      <p:tavLst>
                                        <p:tav tm="0">
                                          <p:val>
                                            <p:strVal val="1+#ppt_h/2"/>
                                          </p:val>
                                        </p:tav>
                                        <p:tav tm="100000">
                                          <p:val>
                                            <p:strVal val="#ppt_y"/>
                                          </p:val>
                                        </p:tav>
                                      </p:tavLst>
                                    </p:anim>
                                  </p:childTnLst>
                                </p:cTn>
                              </p:par>
                              <p:par>
                                <p:cTn id="125" presetID="22" presetClass="exit" presetSubtype="4" fill="hold" grpId="1" nodeType="withEffect">
                                  <p:stCondLst>
                                    <p:cond delay="0"/>
                                  </p:stCondLst>
                                  <p:childTnLst>
                                    <p:animEffect transition="out" filter="wipe(down)">
                                      <p:cBhvr>
                                        <p:cTn id="126" dur="500"/>
                                        <p:tgtEl>
                                          <p:spTgt spid="77"/>
                                        </p:tgtEl>
                                      </p:cBhvr>
                                    </p:animEffect>
                                    <p:set>
                                      <p:cBhvr>
                                        <p:cTn id="127" dur="1" fill="hold">
                                          <p:stCondLst>
                                            <p:cond delay="499"/>
                                          </p:stCondLst>
                                        </p:cTn>
                                        <p:tgtEl>
                                          <p:spTgt spid="77"/>
                                        </p:tgtEl>
                                        <p:attrNameLst>
                                          <p:attrName>style.visibility</p:attrName>
                                        </p:attrNameLst>
                                      </p:cBhvr>
                                      <p:to>
                                        <p:strVal val="hidden"/>
                                      </p:to>
                                    </p:set>
                                  </p:childTnLst>
                                </p:cTn>
                              </p:par>
                              <p:par>
                                <p:cTn id="128" presetID="22" presetClass="exit" presetSubtype="4" fill="hold" grpId="1" nodeType="withEffect">
                                  <p:stCondLst>
                                    <p:cond delay="0"/>
                                  </p:stCondLst>
                                  <p:childTnLst>
                                    <p:animEffect transition="out" filter="wipe(down)">
                                      <p:cBhvr>
                                        <p:cTn id="129" dur="500"/>
                                        <p:tgtEl>
                                          <p:spTgt spid="79"/>
                                        </p:tgtEl>
                                      </p:cBhvr>
                                    </p:animEffect>
                                    <p:set>
                                      <p:cBhvr>
                                        <p:cTn id="130" dur="1" fill="hold">
                                          <p:stCondLst>
                                            <p:cond delay="499"/>
                                          </p:stCondLst>
                                        </p:cTn>
                                        <p:tgtEl>
                                          <p:spTgt spid="79"/>
                                        </p:tgtEl>
                                        <p:attrNameLst>
                                          <p:attrName>style.visibility</p:attrName>
                                        </p:attrNameLst>
                                      </p:cBhvr>
                                      <p:to>
                                        <p:strVal val="hidden"/>
                                      </p:to>
                                    </p:set>
                                  </p:childTnLst>
                                </p:cTn>
                              </p:par>
                              <p:par>
                                <p:cTn id="131" presetID="22" presetClass="exit" presetSubtype="4" fill="hold" grpId="1" nodeType="withEffect">
                                  <p:stCondLst>
                                    <p:cond delay="0"/>
                                  </p:stCondLst>
                                  <p:childTnLst>
                                    <p:animEffect transition="out" filter="wipe(down)">
                                      <p:cBhvr>
                                        <p:cTn id="132" dur="500"/>
                                        <p:tgtEl>
                                          <p:spTgt spid="81"/>
                                        </p:tgtEl>
                                      </p:cBhvr>
                                    </p:animEffect>
                                    <p:set>
                                      <p:cBhvr>
                                        <p:cTn id="133" dur="1" fill="hold">
                                          <p:stCondLst>
                                            <p:cond delay="499"/>
                                          </p:stCondLst>
                                        </p:cTn>
                                        <p:tgtEl>
                                          <p:spTgt spid="81"/>
                                        </p:tgtEl>
                                        <p:attrNameLst>
                                          <p:attrName>style.visibility</p:attrName>
                                        </p:attrNameLst>
                                      </p:cBhvr>
                                      <p:to>
                                        <p:strVal val="hidden"/>
                                      </p:to>
                                    </p:set>
                                  </p:childTnLst>
                                </p:cTn>
                              </p:par>
                              <p:par>
                                <p:cTn id="134" presetID="22" presetClass="exit" presetSubtype="4" fill="hold" grpId="1" nodeType="withEffect">
                                  <p:stCondLst>
                                    <p:cond delay="0"/>
                                  </p:stCondLst>
                                  <p:childTnLst>
                                    <p:animEffect transition="out" filter="wipe(down)">
                                      <p:cBhvr>
                                        <p:cTn id="135" dur="500"/>
                                        <p:tgtEl>
                                          <p:spTgt spid="82"/>
                                        </p:tgtEl>
                                      </p:cBhvr>
                                    </p:animEffect>
                                    <p:set>
                                      <p:cBhvr>
                                        <p:cTn id="136" dur="1" fill="hold">
                                          <p:stCondLst>
                                            <p:cond delay="499"/>
                                          </p:stCondLst>
                                        </p:cTn>
                                        <p:tgtEl>
                                          <p:spTgt spid="82"/>
                                        </p:tgtEl>
                                        <p:attrNameLst>
                                          <p:attrName>style.visibility</p:attrName>
                                        </p:attrNameLst>
                                      </p:cBhvr>
                                      <p:to>
                                        <p:strVal val="hidden"/>
                                      </p:to>
                                    </p:set>
                                  </p:childTnLst>
                                </p:cTn>
                              </p:par>
                              <p:par>
                                <p:cTn id="137" presetID="22" presetClass="exit" presetSubtype="4" fill="hold" grpId="1" nodeType="withEffect">
                                  <p:stCondLst>
                                    <p:cond delay="0"/>
                                  </p:stCondLst>
                                  <p:childTnLst>
                                    <p:animEffect transition="out" filter="wipe(down)">
                                      <p:cBhvr>
                                        <p:cTn id="138" dur="500"/>
                                        <p:tgtEl>
                                          <p:spTgt spid="83"/>
                                        </p:tgtEl>
                                      </p:cBhvr>
                                    </p:animEffect>
                                    <p:set>
                                      <p:cBhvr>
                                        <p:cTn id="139" dur="1" fill="hold">
                                          <p:stCondLst>
                                            <p:cond delay="499"/>
                                          </p:stCondLst>
                                        </p:cTn>
                                        <p:tgtEl>
                                          <p:spTgt spid="83"/>
                                        </p:tgtEl>
                                        <p:attrNameLst>
                                          <p:attrName>style.visibility</p:attrName>
                                        </p:attrNameLst>
                                      </p:cBhvr>
                                      <p:to>
                                        <p:strVal val="hidden"/>
                                      </p:to>
                                    </p:set>
                                  </p:childTnLst>
                                </p:cTn>
                              </p:par>
                              <p:par>
                                <p:cTn id="140" presetID="22" presetClass="exit" presetSubtype="4" fill="hold" grpId="1" nodeType="withEffect">
                                  <p:stCondLst>
                                    <p:cond delay="0"/>
                                  </p:stCondLst>
                                  <p:childTnLst>
                                    <p:animEffect transition="out" filter="wipe(down)">
                                      <p:cBhvr>
                                        <p:cTn id="141" dur="500"/>
                                        <p:tgtEl>
                                          <p:spTgt spid="84"/>
                                        </p:tgtEl>
                                      </p:cBhvr>
                                    </p:animEffect>
                                    <p:set>
                                      <p:cBhvr>
                                        <p:cTn id="142" dur="1" fill="hold">
                                          <p:stCondLst>
                                            <p:cond delay="499"/>
                                          </p:stCondLst>
                                        </p:cTn>
                                        <p:tgtEl>
                                          <p:spTgt spid="84"/>
                                        </p:tgtEl>
                                        <p:attrNameLst>
                                          <p:attrName>style.visibility</p:attrName>
                                        </p:attrNameLst>
                                      </p:cBhvr>
                                      <p:to>
                                        <p:strVal val="hidden"/>
                                      </p:to>
                                    </p:set>
                                  </p:childTnLst>
                                </p:cTn>
                              </p:par>
                              <p:par>
                                <p:cTn id="143" presetID="22" presetClass="exit" presetSubtype="4" fill="hold" grpId="1" nodeType="withEffect">
                                  <p:stCondLst>
                                    <p:cond delay="0"/>
                                  </p:stCondLst>
                                  <p:childTnLst>
                                    <p:animEffect transition="out" filter="wipe(down)">
                                      <p:cBhvr>
                                        <p:cTn id="144" dur="500"/>
                                        <p:tgtEl>
                                          <p:spTgt spid="87"/>
                                        </p:tgtEl>
                                      </p:cBhvr>
                                    </p:animEffect>
                                    <p:set>
                                      <p:cBhvr>
                                        <p:cTn id="145" dur="1" fill="hold">
                                          <p:stCondLst>
                                            <p:cond delay="499"/>
                                          </p:stCondLst>
                                        </p:cTn>
                                        <p:tgtEl>
                                          <p:spTgt spid="87"/>
                                        </p:tgtEl>
                                        <p:attrNameLst>
                                          <p:attrName>style.visibility</p:attrName>
                                        </p:attrNameLst>
                                      </p:cBhvr>
                                      <p:to>
                                        <p:strVal val="hidden"/>
                                      </p:to>
                                    </p:set>
                                  </p:childTnLst>
                                </p:cTn>
                              </p:par>
                              <p:par>
                                <p:cTn id="146" presetID="22" presetClass="exit" presetSubtype="4" fill="hold" nodeType="withEffect">
                                  <p:stCondLst>
                                    <p:cond delay="0"/>
                                  </p:stCondLst>
                                  <p:childTnLst>
                                    <p:animEffect transition="out" filter="wipe(down)">
                                      <p:cBhvr>
                                        <p:cTn id="147" dur="500"/>
                                        <p:tgtEl>
                                          <p:spTgt spid="89"/>
                                        </p:tgtEl>
                                      </p:cBhvr>
                                    </p:animEffect>
                                    <p:set>
                                      <p:cBhvr>
                                        <p:cTn id="148" dur="1" fill="hold">
                                          <p:stCondLst>
                                            <p:cond delay="499"/>
                                          </p:stCondLst>
                                        </p:cTn>
                                        <p:tgtEl>
                                          <p:spTgt spid="89"/>
                                        </p:tgtEl>
                                        <p:attrNameLst>
                                          <p:attrName>style.visibility</p:attrName>
                                        </p:attrNameLst>
                                      </p:cBhvr>
                                      <p:to>
                                        <p:strVal val="hidden"/>
                                      </p:to>
                                    </p:set>
                                  </p:childTnLst>
                                </p:cTn>
                              </p:par>
                              <p:par>
                                <p:cTn id="149" presetID="22" presetClass="exit" presetSubtype="4" fill="hold" grpId="1" nodeType="withEffect">
                                  <p:stCondLst>
                                    <p:cond delay="0"/>
                                  </p:stCondLst>
                                  <p:childTnLst>
                                    <p:animEffect transition="out" filter="wipe(down)">
                                      <p:cBhvr>
                                        <p:cTn id="150" dur="500"/>
                                        <p:tgtEl>
                                          <p:spTgt spid="92"/>
                                        </p:tgtEl>
                                      </p:cBhvr>
                                    </p:animEffect>
                                    <p:set>
                                      <p:cBhvr>
                                        <p:cTn id="151" dur="1" fill="hold">
                                          <p:stCondLst>
                                            <p:cond delay="499"/>
                                          </p:stCondLst>
                                        </p:cTn>
                                        <p:tgtEl>
                                          <p:spTgt spid="92"/>
                                        </p:tgtEl>
                                        <p:attrNameLst>
                                          <p:attrName>style.visibility</p:attrName>
                                        </p:attrNameLst>
                                      </p:cBhvr>
                                      <p:to>
                                        <p:strVal val="hidden"/>
                                      </p:to>
                                    </p:set>
                                  </p:childTnLst>
                                </p:cTn>
                              </p:par>
                              <p:par>
                                <p:cTn id="152" presetID="22" presetClass="exit" presetSubtype="4" fill="hold" grpId="1" nodeType="withEffect">
                                  <p:stCondLst>
                                    <p:cond delay="0"/>
                                  </p:stCondLst>
                                  <p:childTnLst>
                                    <p:animEffect transition="out" filter="wipe(down)">
                                      <p:cBhvr>
                                        <p:cTn id="153" dur="500"/>
                                        <p:tgtEl>
                                          <p:spTgt spid="93"/>
                                        </p:tgtEl>
                                      </p:cBhvr>
                                    </p:animEffect>
                                    <p:set>
                                      <p:cBhvr>
                                        <p:cTn id="154" dur="1" fill="hold">
                                          <p:stCondLst>
                                            <p:cond delay="499"/>
                                          </p:stCondLst>
                                        </p:cTn>
                                        <p:tgtEl>
                                          <p:spTgt spid="93"/>
                                        </p:tgtEl>
                                        <p:attrNameLst>
                                          <p:attrName>style.visibility</p:attrName>
                                        </p:attrNameLst>
                                      </p:cBhvr>
                                      <p:to>
                                        <p:strVal val="hidden"/>
                                      </p:to>
                                    </p:set>
                                  </p:childTnLst>
                                </p:cTn>
                              </p:par>
                              <p:par>
                                <p:cTn id="155" presetID="2" presetClass="entr" presetSubtype="4" fill="hold" grpId="0" nodeType="withEffect">
                                  <p:stCondLst>
                                    <p:cond delay="0"/>
                                  </p:stCondLst>
                                  <p:childTnLst>
                                    <p:set>
                                      <p:cBhvr>
                                        <p:cTn id="156" dur="1" fill="hold">
                                          <p:stCondLst>
                                            <p:cond delay="0"/>
                                          </p:stCondLst>
                                        </p:cTn>
                                        <p:tgtEl>
                                          <p:spTgt spid="103"/>
                                        </p:tgtEl>
                                        <p:attrNameLst>
                                          <p:attrName>style.visibility</p:attrName>
                                        </p:attrNameLst>
                                      </p:cBhvr>
                                      <p:to>
                                        <p:strVal val="visible"/>
                                      </p:to>
                                    </p:set>
                                    <p:anim calcmode="lin" valueType="num">
                                      <p:cBhvr additive="base">
                                        <p:cTn id="157" dur="500" fill="hold"/>
                                        <p:tgtEl>
                                          <p:spTgt spid="103"/>
                                        </p:tgtEl>
                                        <p:attrNameLst>
                                          <p:attrName>ppt_x</p:attrName>
                                        </p:attrNameLst>
                                      </p:cBhvr>
                                      <p:tavLst>
                                        <p:tav tm="0">
                                          <p:val>
                                            <p:strVal val="#ppt_x"/>
                                          </p:val>
                                        </p:tav>
                                        <p:tav tm="100000">
                                          <p:val>
                                            <p:strVal val="#ppt_x"/>
                                          </p:val>
                                        </p:tav>
                                      </p:tavLst>
                                    </p:anim>
                                    <p:anim calcmode="lin" valueType="num">
                                      <p:cBhvr additive="base">
                                        <p:cTn id="158" dur="500" fill="hold"/>
                                        <p:tgtEl>
                                          <p:spTgt spid="103"/>
                                        </p:tgtEl>
                                        <p:attrNameLst>
                                          <p:attrName>ppt_y</p:attrName>
                                        </p:attrNameLst>
                                      </p:cBhvr>
                                      <p:tavLst>
                                        <p:tav tm="0">
                                          <p:val>
                                            <p:strVal val="1+#ppt_h/2"/>
                                          </p:val>
                                        </p:tav>
                                        <p:tav tm="100000">
                                          <p:val>
                                            <p:strVal val="#ppt_y"/>
                                          </p:val>
                                        </p:tav>
                                      </p:tavLst>
                                    </p:anim>
                                  </p:childTnLst>
                                </p:cTn>
                              </p:par>
                              <p:par>
                                <p:cTn id="159" presetID="2" presetClass="entr" presetSubtype="4" fill="hold" nodeType="withEffect">
                                  <p:stCondLst>
                                    <p:cond delay="0"/>
                                  </p:stCondLst>
                                  <p:childTnLst>
                                    <p:set>
                                      <p:cBhvr>
                                        <p:cTn id="160" dur="1" fill="hold">
                                          <p:stCondLst>
                                            <p:cond delay="0"/>
                                          </p:stCondLst>
                                        </p:cTn>
                                        <p:tgtEl>
                                          <p:spTgt spid="102"/>
                                        </p:tgtEl>
                                        <p:attrNameLst>
                                          <p:attrName>style.visibility</p:attrName>
                                        </p:attrNameLst>
                                      </p:cBhvr>
                                      <p:to>
                                        <p:strVal val="visible"/>
                                      </p:to>
                                    </p:set>
                                    <p:anim calcmode="lin" valueType="num">
                                      <p:cBhvr additive="base">
                                        <p:cTn id="161" dur="500" fill="hold"/>
                                        <p:tgtEl>
                                          <p:spTgt spid="102"/>
                                        </p:tgtEl>
                                        <p:attrNameLst>
                                          <p:attrName>ppt_x</p:attrName>
                                        </p:attrNameLst>
                                      </p:cBhvr>
                                      <p:tavLst>
                                        <p:tav tm="0">
                                          <p:val>
                                            <p:strVal val="#ppt_x"/>
                                          </p:val>
                                        </p:tav>
                                        <p:tav tm="100000">
                                          <p:val>
                                            <p:strVal val="#ppt_x"/>
                                          </p:val>
                                        </p:tav>
                                      </p:tavLst>
                                    </p:anim>
                                    <p:anim calcmode="lin" valueType="num">
                                      <p:cBhvr additive="base">
                                        <p:cTn id="162" dur="500" fill="hold"/>
                                        <p:tgtEl>
                                          <p:spTgt spid="102"/>
                                        </p:tgtEl>
                                        <p:attrNameLst>
                                          <p:attrName>ppt_y</p:attrName>
                                        </p:attrNameLst>
                                      </p:cBhvr>
                                      <p:tavLst>
                                        <p:tav tm="0">
                                          <p:val>
                                            <p:strVal val="1+#ppt_h/2"/>
                                          </p:val>
                                        </p:tav>
                                        <p:tav tm="100000">
                                          <p:val>
                                            <p:strVal val="#ppt_y"/>
                                          </p:val>
                                        </p:tav>
                                      </p:tavLst>
                                    </p:anim>
                                  </p:childTnLst>
                                </p:cTn>
                              </p:par>
                              <p:par>
                                <p:cTn id="163" presetID="2" presetClass="entr" presetSubtype="4" fill="hold" grpId="0" nodeType="withEffect">
                                  <p:stCondLst>
                                    <p:cond delay="0"/>
                                  </p:stCondLst>
                                  <p:childTnLst>
                                    <p:set>
                                      <p:cBhvr>
                                        <p:cTn id="164" dur="1" fill="hold">
                                          <p:stCondLst>
                                            <p:cond delay="0"/>
                                          </p:stCondLst>
                                        </p:cTn>
                                        <p:tgtEl>
                                          <p:spTgt spid="104"/>
                                        </p:tgtEl>
                                        <p:attrNameLst>
                                          <p:attrName>style.visibility</p:attrName>
                                        </p:attrNameLst>
                                      </p:cBhvr>
                                      <p:to>
                                        <p:strVal val="visible"/>
                                      </p:to>
                                    </p:set>
                                    <p:anim calcmode="lin" valueType="num">
                                      <p:cBhvr additive="base">
                                        <p:cTn id="165" dur="500" fill="hold"/>
                                        <p:tgtEl>
                                          <p:spTgt spid="104"/>
                                        </p:tgtEl>
                                        <p:attrNameLst>
                                          <p:attrName>ppt_x</p:attrName>
                                        </p:attrNameLst>
                                      </p:cBhvr>
                                      <p:tavLst>
                                        <p:tav tm="0">
                                          <p:val>
                                            <p:strVal val="#ppt_x"/>
                                          </p:val>
                                        </p:tav>
                                        <p:tav tm="100000">
                                          <p:val>
                                            <p:strVal val="#ppt_x"/>
                                          </p:val>
                                        </p:tav>
                                      </p:tavLst>
                                    </p:anim>
                                    <p:anim calcmode="lin" valueType="num">
                                      <p:cBhvr additive="base">
                                        <p:cTn id="166" dur="500" fill="hold"/>
                                        <p:tgtEl>
                                          <p:spTgt spid="104"/>
                                        </p:tgtEl>
                                        <p:attrNameLst>
                                          <p:attrName>ppt_y</p:attrName>
                                        </p:attrNameLst>
                                      </p:cBhvr>
                                      <p:tavLst>
                                        <p:tav tm="0">
                                          <p:val>
                                            <p:strVal val="1+#ppt_h/2"/>
                                          </p:val>
                                        </p:tav>
                                        <p:tav tm="100000">
                                          <p:val>
                                            <p:strVal val="#ppt_y"/>
                                          </p:val>
                                        </p:tav>
                                      </p:tavLst>
                                    </p:anim>
                                  </p:childTnLst>
                                </p:cTn>
                              </p:par>
                              <p:par>
                                <p:cTn id="167" presetID="22" presetClass="exit" presetSubtype="4" fill="hold" grpId="2" nodeType="withEffect">
                                  <p:stCondLst>
                                    <p:cond delay="0"/>
                                  </p:stCondLst>
                                  <p:childTnLst>
                                    <p:animEffect transition="out" filter="wipe(down)">
                                      <p:cBhvr>
                                        <p:cTn id="168" dur="500"/>
                                        <p:tgtEl>
                                          <p:spTgt spid="97"/>
                                        </p:tgtEl>
                                      </p:cBhvr>
                                    </p:animEffect>
                                    <p:set>
                                      <p:cBhvr>
                                        <p:cTn id="169" dur="1" fill="hold">
                                          <p:stCondLst>
                                            <p:cond delay="499"/>
                                          </p:stCondLst>
                                        </p:cTn>
                                        <p:tgtEl>
                                          <p:spTgt spid="97"/>
                                        </p:tgtEl>
                                        <p:attrNameLst>
                                          <p:attrName>style.visibility</p:attrName>
                                        </p:attrNameLst>
                                      </p:cBhvr>
                                      <p:to>
                                        <p:strVal val="hidden"/>
                                      </p:to>
                                    </p:set>
                                  </p:childTnLst>
                                </p:cTn>
                              </p:par>
                              <p:par>
                                <p:cTn id="170" presetID="22" presetClass="exit" presetSubtype="4" fill="hold" nodeType="withEffect">
                                  <p:stCondLst>
                                    <p:cond delay="0"/>
                                  </p:stCondLst>
                                  <p:childTnLst>
                                    <p:animEffect transition="out" filter="wipe(down)">
                                      <p:cBhvr>
                                        <p:cTn id="171" dur="500"/>
                                        <p:tgtEl>
                                          <p:spTgt spid="94"/>
                                        </p:tgtEl>
                                      </p:cBhvr>
                                    </p:animEffect>
                                    <p:set>
                                      <p:cBhvr>
                                        <p:cTn id="172" dur="1" fill="hold">
                                          <p:stCondLst>
                                            <p:cond delay="499"/>
                                          </p:stCondLst>
                                        </p:cTn>
                                        <p:tgtEl>
                                          <p:spTgt spid="94"/>
                                        </p:tgtEl>
                                        <p:attrNameLst>
                                          <p:attrName>style.visibility</p:attrName>
                                        </p:attrNameLst>
                                      </p:cBhvr>
                                      <p:to>
                                        <p:strVal val="hidden"/>
                                      </p:to>
                                    </p:set>
                                  </p:childTnLst>
                                </p:cTn>
                              </p:par>
                              <p:par>
                                <p:cTn id="173" presetID="22" presetClass="exit" presetSubtype="4" fill="hold" grpId="2" nodeType="withEffect">
                                  <p:stCondLst>
                                    <p:cond delay="0"/>
                                  </p:stCondLst>
                                  <p:childTnLst>
                                    <p:animEffect transition="out" filter="wipe(down)">
                                      <p:cBhvr>
                                        <p:cTn id="174" dur="500"/>
                                        <p:tgtEl>
                                          <p:spTgt spid="96"/>
                                        </p:tgtEl>
                                      </p:cBhvr>
                                    </p:animEffect>
                                    <p:set>
                                      <p:cBhvr>
                                        <p:cTn id="175" dur="1" fill="hold">
                                          <p:stCondLst>
                                            <p:cond delay="499"/>
                                          </p:stCondLst>
                                        </p:cTn>
                                        <p:tgtEl>
                                          <p:spTgt spid="9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animBg="1"/>
      <p:bldP spid="62" grpId="0" animBg="1"/>
      <p:bldP spid="48" grpId="0" animBg="1"/>
      <p:bldP spid="103" grpId="0" animBg="1"/>
      <p:bldP spid="104" grpId="0" animBg="1"/>
      <p:bldP spid="66" grpId="0" animBg="1"/>
      <p:bldP spid="68" grpId="0" animBg="1"/>
      <p:bldP spid="77" grpId="0" animBg="1"/>
      <p:bldP spid="77" grpId="1" animBg="1"/>
      <p:bldP spid="79" grpId="0" animBg="1"/>
      <p:bldP spid="79" grpId="1" animBg="1"/>
      <p:bldP spid="81" grpId="0" animBg="1"/>
      <p:bldP spid="81" grpId="1" animBg="1"/>
      <p:bldP spid="82" grpId="0" animBg="1"/>
      <p:bldP spid="82" grpId="1" animBg="1"/>
      <p:bldP spid="83" grpId="0"/>
      <p:bldP spid="83" grpId="1"/>
      <p:bldP spid="84" grpId="0" animBg="1"/>
      <p:bldP spid="84" grpId="1" animBg="1"/>
      <p:bldP spid="87" grpId="0" animBg="1"/>
      <p:bldP spid="87" grpId="1" animBg="1"/>
      <p:bldP spid="92" grpId="0" animBg="1"/>
      <p:bldP spid="92" grpId="1" animBg="1"/>
      <p:bldP spid="93" grpId="0" animBg="1"/>
      <p:bldP spid="93" grpId="1" animBg="1"/>
      <p:bldP spid="96" grpId="0" animBg="1"/>
      <p:bldP spid="96" grpId="2" animBg="1"/>
      <p:bldP spid="97" grpId="0" animBg="1"/>
      <p:bldP spid="97" grpId="2"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1" name="Straight Connector 70"/>
          <p:cNvCxnSpPr/>
          <p:nvPr/>
        </p:nvCxnSpPr>
        <p:spPr>
          <a:xfrm flipH="1">
            <a:off x="609600" y="2133600"/>
            <a:ext cx="6705600" cy="16785"/>
          </a:xfrm>
          <a:prstGeom prst="line">
            <a:avLst/>
          </a:prstGeom>
          <a:ln w="19050">
            <a:solidFill>
              <a:schemeClr val="bg1">
                <a:lumMod val="85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H="1">
            <a:off x="838200" y="2209800"/>
            <a:ext cx="6553200" cy="0"/>
          </a:xfrm>
          <a:prstGeom prst="line">
            <a:avLst/>
          </a:prstGeom>
          <a:ln w="19050">
            <a:solidFill>
              <a:schemeClr val="bg1">
                <a:lumMod val="85000"/>
              </a:schemeClr>
            </a:solidFill>
            <a:tailEnd type="none"/>
          </a:ln>
        </p:spPr>
        <p:style>
          <a:lnRef idx="1">
            <a:schemeClr val="accent1"/>
          </a:lnRef>
          <a:fillRef idx="0">
            <a:schemeClr val="accent1"/>
          </a:fillRef>
          <a:effectRef idx="0">
            <a:schemeClr val="accent1"/>
          </a:effectRef>
          <a:fontRef idx="minor">
            <a:schemeClr val="tx1"/>
          </a:fontRef>
        </p:style>
      </p:cxnSp>
      <p:sp>
        <p:nvSpPr>
          <p:cNvPr id="31" name="Rectangle 30"/>
          <p:cNvSpPr/>
          <p:nvPr/>
        </p:nvSpPr>
        <p:spPr>
          <a:xfrm>
            <a:off x="833967" y="2743200"/>
            <a:ext cx="1147232" cy="990599"/>
          </a:xfrm>
          <a:prstGeom prst="rect">
            <a:avLst/>
          </a:prstGeom>
          <a:solidFill>
            <a:schemeClr val="bg1">
              <a:lumMod val="95000"/>
            </a:schemeClr>
          </a:solidFill>
          <a:ln w="57150" cap="rnd">
            <a:solidFill>
              <a:schemeClr val="bg1">
                <a:lumMod val="85000"/>
              </a:schemeClr>
            </a:solidFill>
            <a:beve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Black" panose="020B0A04020102020204" pitchFamily="34" charset="0"/>
            </a:endParaRPr>
          </a:p>
        </p:txBody>
      </p:sp>
      <p:sp>
        <p:nvSpPr>
          <p:cNvPr id="2" name="Title 1"/>
          <p:cNvSpPr>
            <a:spLocks noGrp="1"/>
          </p:cNvSpPr>
          <p:nvPr>
            <p:ph type="title"/>
          </p:nvPr>
        </p:nvSpPr>
        <p:spPr>
          <a:xfrm>
            <a:off x="6017943" y="65578"/>
            <a:ext cx="3051713" cy="1243192"/>
          </a:xfrm>
        </p:spPr>
        <p:txBody>
          <a:bodyPr>
            <a:noAutofit/>
          </a:bodyPr>
          <a:lstStyle/>
          <a:p>
            <a:pPr algn="r"/>
            <a:r>
              <a:rPr lang="en-US" sz="3600" dirty="0"/>
              <a:t>Middle</a:t>
            </a:r>
            <a:br>
              <a:rPr lang="en-US" sz="3600" dirty="0"/>
            </a:br>
            <a:r>
              <a:rPr lang="en-US" sz="3600" dirty="0"/>
              <a:t>Layer</a:t>
            </a:r>
          </a:p>
        </p:txBody>
      </p:sp>
      <p:sp>
        <p:nvSpPr>
          <p:cNvPr id="5" name="Rectangle 4"/>
          <p:cNvSpPr/>
          <p:nvPr/>
        </p:nvSpPr>
        <p:spPr>
          <a:xfrm>
            <a:off x="457200" y="1524001"/>
            <a:ext cx="6781800" cy="533399"/>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3200" dirty="0">
              <a:solidFill>
                <a:schemeClr val="bg1"/>
              </a:solidFill>
              <a:latin typeface="Arial Black" panose="020B0A04020102020204" pitchFamily="34" charset="0"/>
            </a:endParaRPr>
          </a:p>
        </p:txBody>
      </p:sp>
      <p:sp>
        <p:nvSpPr>
          <p:cNvPr id="7" name="Rectangle 6"/>
          <p:cNvSpPr/>
          <p:nvPr/>
        </p:nvSpPr>
        <p:spPr>
          <a:xfrm>
            <a:off x="5334000" y="1524000"/>
            <a:ext cx="1895459" cy="409159"/>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schemeClr val="bg1"/>
              </a:solidFill>
              <a:latin typeface="Arial Black" panose="020B0A04020102020204" pitchFamily="34" charset="0"/>
            </a:endParaRPr>
          </a:p>
          <a:p>
            <a:pPr algn="ctr"/>
            <a:endParaRPr lang="en-US" dirty="0">
              <a:solidFill>
                <a:schemeClr val="bg1"/>
              </a:solidFill>
              <a:latin typeface="Arial Black" panose="020B0A04020102020204" pitchFamily="34" charset="0"/>
            </a:endParaRPr>
          </a:p>
          <a:p>
            <a:pPr algn="ctr"/>
            <a:r>
              <a:rPr lang="en-US" b="1" dirty="0">
                <a:solidFill>
                  <a:schemeClr val="bg1"/>
                </a:solidFill>
                <a:latin typeface="Arial Narrow"/>
                <a:cs typeface="Arial Narrow"/>
              </a:rPr>
              <a:t>Routing &amp; Filtering</a:t>
            </a:r>
          </a:p>
        </p:txBody>
      </p:sp>
      <p:sp>
        <p:nvSpPr>
          <p:cNvPr id="30" name="Rectangle 29"/>
          <p:cNvSpPr/>
          <p:nvPr/>
        </p:nvSpPr>
        <p:spPr>
          <a:xfrm>
            <a:off x="685800" y="2590800"/>
            <a:ext cx="1219200" cy="1066799"/>
          </a:xfrm>
          <a:prstGeom prst="rect">
            <a:avLst/>
          </a:prstGeom>
          <a:solidFill>
            <a:schemeClr val="bg1">
              <a:lumMod val="95000"/>
            </a:schemeClr>
          </a:solidFill>
          <a:ln w="57150" cap="rnd">
            <a:solidFill>
              <a:schemeClr val="bg1">
                <a:lumMod val="85000"/>
              </a:schemeClr>
            </a:solidFill>
            <a:beve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Black" panose="020B0A04020102020204" pitchFamily="34" charset="0"/>
            </a:endParaRPr>
          </a:p>
        </p:txBody>
      </p:sp>
      <p:sp>
        <p:nvSpPr>
          <p:cNvPr id="27" name="Rectangle 26"/>
          <p:cNvSpPr/>
          <p:nvPr/>
        </p:nvSpPr>
        <p:spPr>
          <a:xfrm>
            <a:off x="529167" y="2438399"/>
            <a:ext cx="1295400" cy="1143000"/>
          </a:xfrm>
          <a:prstGeom prst="rect">
            <a:avLst/>
          </a:prstGeom>
          <a:solidFill>
            <a:schemeClr val="bg1">
              <a:lumMod val="95000"/>
            </a:schemeClr>
          </a:solidFill>
          <a:ln w="57150" cap="rnd">
            <a:solidFill>
              <a:schemeClr val="bg1">
                <a:lumMod val="85000"/>
              </a:schemeClr>
            </a:solidFill>
            <a:beve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Black" panose="020B0A04020102020204" pitchFamily="34" charset="0"/>
            </a:endParaRPr>
          </a:p>
        </p:txBody>
      </p:sp>
      <p:cxnSp>
        <p:nvCxnSpPr>
          <p:cNvPr id="37" name="Straight Arrow Connector 36"/>
          <p:cNvCxnSpPr/>
          <p:nvPr/>
        </p:nvCxnSpPr>
        <p:spPr>
          <a:xfrm>
            <a:off x="1113234" y="4800600"/>
            <a:ext cx="1" cy="381000"/>
          </a:xfrm>
          <a:prstGeom prst="straightConnector1">
            <a:avLst/>
          </a:prstGeom>
          <a:ln w="114300">
            <a:solidFill>
              <a:schemeClr val="tx1"/>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sp>
        <p:nvSpPr>
          <p:cNvPr id="69" name="Isosceles Triangle 68"/>
          <p:cNvSpPr/>
          <p:nvPr/>
        </p:nvSpPr>
        <p:spPr>
          <a:xfrm>
            <a:off x="986366" y="2819399"/>
            <a:ext cx="842433" cy="685800"/>
          </a:xfrm>
          <a:prstGeom prst="triangle">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TextBox 14"/>
          <p:cNvSpPr txBox="1"/>
          <p:nvPr/>
        </p:nvSpPr>
        <p:spPr>
          <a:xfrm>
            <a:off x="946678" y="3309530"/>
            <a:ext cx="994833" cy="261610"/>
          </a:xfrm>
          <a:prstGeom prst="rect">
            <a:avLst/>
          </a:prstGeom>
          <a:solidFill>
            <a:schemeClr val="bg1">
              <a:lumMod val="95000"/>
            </a:schemeClr>
          </a:solidFill>
          <a:ln>
            <a:solidFill>
              <a:schemeClr val="bg1">
                <a:lumMod val="85000"/>
              </a:schemeClr>
            </a:solid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100" b="1" dirty="0">
                <a:solidFill>
                  <a:schemeClr val="bg1"/>
                </a:solidFill>
                <a:latin typeface="Arial Black" panose="020B0A04020102020204" pitchFamily="34" charset="0"/>
              </a:rPr>
              <a:t>FAILOVER</a:t>
            </a:r>
          </a:p>
        </p:txBody>
      </p:sp>
      <p:sp>
        <p:nvSpPr>
          <p:cNvPr id="75" name="Rectangle 74"/>
          <p:cNvSpPr/>
          <p:nvPr/>
        </p:nvSpPr>
        <p:spPr>
          <a:xfrm>
            <a:off x="119529" y="1371600"/>
            <a:ext cx="8872071" cy="5410200"/>
          </a:xfrm>
          <a:prstGeom prst="rect">
            <a:avLst/>
          </a:prstGeom>
          <a:noFill/>
          <a:ln w="76200" cap="rnd" cmpd="sng">
            <a:solidFill>
              <a:schemeClr val="accent3">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94"/>
          <p:cNvSpPr/>
          <p:nvPr/>
        </p:nvSpPr>
        <p:spPr>
          <a:xfrm>
            <a:off x="457200" y="1524000"/>
            <a:ext cx="1666859" cy="409159"/>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schemeClr val="bg1"/>
              </a:solidFill>
              <a:latin typeface="Arial Black" panose="020B0A04020102020204" pitchFamily="34" charset="0"/>
            </a:endParaRPr>
          </a:p>
          <a:p>
            <a:pPr algn="ctr"/>
            <a:endParaRPr lang="en-US" dirty="0">
              <a:solidFill>
                <a:schemeClr val="bg1"/>
              </a:solidFill>
              <a:latin typeface="Arial Black" panose="020B0A04020102020204" pitchFamily="34" charset="0"/>
            </a:endParaRPr>
          </a:p>
          <a:p>
            <a:pPr algn="ctr"/>
            <a:endParaRPr lang="en-US" dirty="0">
              <a:solidFill>
                <a:schemeClr val="bg1"/>
              </a:solidFill>
              <a:latin typeface="Arial Black" panose="020B0A04020102020204" pitchFamily="34" charset="0"/>
            </a:endParaRPr>
          </a:p>
          <a:p>
            <a:pPr algn="ctr"/>
            <a:r>
              <a:rPr lang="en-US" b="1" dirty="0">
                <a:solidFill>
                  <a:schemeClr val="bg1"/>
                </a:solidFill>
                <a:latin typeface="Arial Narrow"/>
                <a:cs typeface="Arial Narrow"/>
              </a:rPr>
              <a:t>Security</a:t>
            </a:r>
          </a:p>
        </p:txBody>
      </p:sp>
      <p:cxnSp>
        <p:nvCxnSpPr>
          <p:cNvPr id="52" name="Straight Connector 51"/>
          <p:cNvCxnSpPr/>
          <p:nvPr/>
        </p:nvCxnSpPr>
        <p:spPr>
          <a:xfrm flipV="1">
            <a:off x="609600" y="2057400"/>
            <a:ext cx="0" cy="76200"/>
          </a:xfrm>
          <a:prstGeom prst="line">
            <a:avLst/>
          </a:prstGeom>
          <a:ln w="19050">
            <a:solidFill>
              <a:schemeClr val="bg1">
                <a:lumMod val="85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H="1">
            <a:off x="1752600" y="1981200"/>
            <a:ext cx="11280" cy="533400"/>
          </a:xfrm>
          <a:prstGeom prst="straightConnector1">
            <a:avLst/>
          </a:prstGeom>
          <a:ln w="57150">
            <a:solidFill>
              <a:schemeClr val="bg1">
                <a:lumMod val="85000"/>
              </a:schemeClr>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sp>
        <p:nvSpPr>
          <p:cNvPr id="60" name="Rectangle 59"/>
          <p:cNvSpPr/>
          <p:nvPr/>
        </p:nvSpPr>
        <p:spPr>
          <a:xfrm flipV="1">
            <a:off x="762001" y="4492051"/>
            <a:ext cx="3124200" cy="308547"/>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b"/>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100" dirty="0">
              <a:solidFill>
                <a:schemeClr val="bg1"/>
              </a:solidFill>
              <a:latin typeface="Arial Black" panose="020B0A04020102020204" pitchFamily="34" charset="0"/>
            </a:endParaRPr>
          </a:p>
          <a:p>
            <a:pPr algn="ctr"/>
            <a:endParaRPr lang="en-US" sz="1100" dirty="0">
              <a:solidFill>
                <a:schemeClr val="bg1"/>
              </a:solidFill>
              <a:latin typeface="Arial Black" panose="020B0A04020102020204" pitchFamily="34" charset="0"/>
            </a:endParaRPr>
          </a:p>
        </p:txBody>
      </p:sp>
      <p:sp>
        <p:nvSpPr>
          <p:cNvPr id="62" name="Rectangle 61"/>
          <p:cNvSpPr/>
          <p:nvPr/>
        </p:nvSpPr>
        <p:spPr>
          <a:xfrm flipV="1">
            <a:off x="533401" y="4407384"/>
            <a:ext cx="3276600" cy="317013"/>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b"/>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100" dirty="0">
              <a:solidFill>
                <a:schemeClr val="bg1"/>
              </a:solidFill>
              <a:latin typeface="Arial Black" panose="020B0A04020102020204" pitchFamily="34" charset="0"/>
            </a:endParaRPr>
          </a:p>
          <a:p>
            <a:pPr algn="ctr"/>
            <a:endParaRPr lang="en-US" sz="1100" dirty="0">
              <a:solidFill>
                <a:schemeClr val="bg1"/>
              </a:solidFill>
              <a:latin typeface="Arial Black" panose="020B0A04020102020204" pitchFamily="34" charset="0"/>
            </a:endParaRPr>
          </a:p>
        </p:txBody>
      </p:sp>
      <p:cxnSp>
        <p:nvCxnSpPr>
          <p:cNvPr id="173" name="Straight Connector 172"/>
          <p:cNvCxnSpPr/>
          <p:nvPr/>
        </p:nvCxnSpPr>
        <p:spPr>
          <a:xfrm flipV="1">
            <a:off x="838200" y="2133600"/>
            <a:ext cx="0" cy="76200"/>
          </a:xfrm>
          <a:prstGeom prst="line">
            <a:avLst/>
          </a:prstGeom>
          <a:ln w="19050">
            <a:solidFill>
              <a:schemeClr val="bg1">
                <a:lumMod val="85000"/>
              </a:schemeClr>
            </a:solidFill>
            <a:tailEnd type="none"/>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2590800" y="1447800"/>
            <a:ext cx="2514600" cy="646331"/>
          </a:xfrm>
          <a:prstGeom prst="rect">
            <a:avLst/>
          </a:prstGeom>
          <a:noFill/>
        </p:spPr>
        <p:txBody>
          <a:bodyPr wrap="square" rtlCol="0">
            <a:spAutoFit/>
          </a:bodyPr>
          <a:lstStyle/>
          <a:p>
            <a:r>
              <a:rPr lang="en-US" sz="3600" b="1" dirty="0">
                <a:solidFill>
                  <a:schemeClr val="bg1"/>
                </a:solidFill>
                <a:latin typeface="Arial Black"/>
                <a:cs typeface="Arial Black"/>
              </a:rPr>
              <a:t>Gateway</a:t>
            </a:r>
          </a:p>
        </p:txBody>
      </p:sp>
      <p:sp>
        <p:nvSpPr>
          <p:cNvPr id="48" name="Rectangle 47"/>
          <p:cNvSpPr/>
          <p:nvPr/>
        </p:nvSpPr>
        <p:spPr>
          <a:xfrm>
            <a:off x="457200" y="4267200"/>
            <a:ext cx="3276600" cy="377253"/>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vert="horz" rtlCol="0" anchor="b"/>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schemeClr val="bg1"/>
              </a:solidFill>
              <a:latin typeface="Arial Black" panose="020B0A04020102020204" pitchFamily="34" charset="0"/>
            </a:endParaRPr>
          </a:p>
          <a:p>
            <a:pPr algn="ctr"/>
            <a:endParaRPr lang="en-US" dirty="0">
              <a:solidFill>
                <a:schemeClr val="bg1"/>
              </a:solidFill>
              <a:latin typeface="Arial Black" panose="020B0A04020102020204" pitchFamily="34" charset="0"/>
            </a:endParaRPr>
          </a:p>
          <a:p>
            <a:pPr algn="ctr"/>
            <a:r>
              <a:rPr lang="en-US" dirty="0">
                <a:solidFill>
                  <a:schemeClr val="bg1"/>
                </a:solidFill>
                <a:latin typeface="Arial Black" panose="020B0A04020102020204" pitchFamily="34" charset="0"/>
              </a:rPr>
              <a:t>SERVICE DISCOVERY</a:t>
            </a:r>
            <a:r>
              <a:rPr lang="en-US" sz="2400" dirty="0">
                <a:solidFill>
                  <a:srgbClr val="FFFFFF"/>
                </a:solidFill>
                <a:latin typeface="Arial Black" panose="020B0A04020102020204" pitchFamily="34" charset="0"/>
              </a:rPr>
              <a:t>*</a:t>
            </a:r>
            <a:r>
              <a:rPr lang="en-US" dirty="0">
                <a:solidFill>
                  <a:schemeClr val="bg1"/>
                </a:solidFill>
                <a:latin typeface="Arial Black" panose="020B0A04020102020204" pitchFamily="34" charset="0"/>
              </a:rPr>
              <a:t> </a:t>
            </a:r>
          </a:p>
        </p:txBody>
      </p:sp>
      <p:cxnSp>
        <p:nvCxnSpPr>
          <p:cNvPr id="49" name="Straight Connector 48"/>
          <p:cNvCxnSpPr/>
          <p:nvPr/>
        </p:nvCxnSpPr>
        <p:spPr>
          <a:xfrm flipV="1">
            <a:off x="7315200" y="1752600"/>
            <a:ext cx="0" cy="381000"/>
          </a:xfrm>
          <a:prstGeom prst="line">
            <a:avLst/>
          </a:prstGeom>
          <a:ln w="19050">
            <a:solidFill>
              <a:schemeClr val="bg1">
                <a:lumMod val="85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7239000" y="1752600"/>
            <a:ext cx="76200" cy="0"/>
          </a:xfrm>
          <a:prstGeom prst="line">
            <a:avLst/>
          </a:prstGeom>
          <a:ln w="19050">
            <a:solidFill>
              <a:schemeClr val="bg1">
                <a:lumMod val="85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flipV="1">
            <a:off x="7391400" y="1828800"/>
            <a:ext cx="0" cy="381000"/>
          </a:xfrm>
          <a:prstGeom prst="line">
            <a:avLst/>
          </a:prstGeom>
          <a:ln w="19050">
            <a:solidFill>
              <a:schemeClr val="bg1">
                <a:lumMod val="85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7315200" y="1828800"/>
            <a:ext cx="76200" cy="0"/>
          </a:xfrm>
          <a:prstGeom prst="line">
            <a:avLst/>
          </a:prstGeom>
          <a:ln w="19050">
            <a:solidFill>
              <a:schemeClr val="bg1">
                <a:lumMod val="85000"/>
              </a:schemeClr>
            </a:solidFill>
            <a:tailEnd type="none"/>
          </a:ln>
        </p:spPr>
        <p:style>
          <a:lnRef idx="1">
            <a:schemeClr val="accent1"/>
          </a:lnRef>
          <a:fillRef idx="0">
            <a:schemeClr val="accent1"/>
          </a:fillRef>
          <a:effectRef idx="0">
            <a:schemeClr val="accent1"/>
          </a:effectRef>
          <a:fontRef idx="minor">
            <a:schemeClr val="tx1"/>
          </a:fontRef>
        </p:style>
      </p:cxnSp>
      <p:sp>
        <p:nvSpPr>
          <p:cNvPr id="54" name="Rectangle 53"/>
          <p:cNvSpPr/>
          <p:nvPr/>
        </p:nvSpPr>
        <p:spPr>
          <a:xfrm>
            <a:off x="7696200" y="1676400"/>
            <a:ext cx="1143000" cy="533400"/>
          </a:xfrm>
          <a:prstGeom prst="rect">
            <a:avLst/>
          </a:prstGeom>
          <a:solidFill>
            <a:schemeClr val="bg1">
              <a:lumMod val="95000"/>
            </a:schemeClr>
          </a:solidFill>
          <a:ln w="25400" cmpd="sng">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b="1" dirty="0">
              <a:solidFill>
                <a:schemeClr val="tx1"/>
              </a:solidFill>
            </a:endParaRPr>
          </a:p>
        </p:txBody>
      </p:sp>
      <p:sp>
        <p:nvSpPr>
          <p:cNvPr id="55" name="Rectangle 54"/>
          <p:cNvSpPr/>
          <p:nvPr/>
        </p:nvSpPr>
        <p:spPr>
          <a:xfrm>
            <a:off x="7620000" y="1596455"/>
            <a:ext cx="1143000" cy="537145"/>
          </a:xfrm>
          <a:prstGeom prst="rect">
            <a:avLst/>
          </a:prstGeom>
          <a:solidFill>
            <a:schemeClr val="bg1">
              <a:lumMod val="95000"/>
            </a:schemeClr>
          </a:solidFill>
          <a:ln w="25400" cmpd="sng">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b="1" dirty="0">
              <a:solidFill>
                <a:schemeClr val="tx1"/>
              </a:solidFill>
            </a:endParaRPr>
          </a:p>
        </p:txBody>
      </p:sp>
      <p:sp>
        <p:nvSpPr>
          <p:cNvPr id="56" name="Rectangle 55"/>
          <p:cNvSpPr/>
          <p:nvPr/>
        </p:nvSpPr>
        <p:spPr>
          <a:xfrm>
            <a:off x="7543800" y="1524000"/>
            <a:ext cx="1143000" cy="533400"/>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solidFill>
                  <a:schemeClr val="bg1"/>
                </a:solidFill>
                <a:latin typeface="Arial Black" panose="020B0A04020102020204" pitchFamily="34" charset="0"/>
              </a:rPr>
              <a:t> </a:t>
            </a:r>
          </a:p>
        </p:txBody>
      </p:sp>
      <p:cxnSp>
        <p:nvCxnSpPr>
          <p:cNvPr id="57" name="Straight Arrow Connector 56"/>
          <p:cNvCxnSpPr/>
          <p:nvPr/>
        </p:nvCxnSpPr>
        <p:spPr>
          <a:xfrm flipV="1">
            <a:off x="7162800" y="1981200"/>
            <a:ext cx="457200" cy="15646"/>
          </a:xfrm>
          <a:prstGeom prst="straightConnector1">
            <a:avLst/>
          </a:prstGeom>
          <a:ln w="38100">
            <a:solidFill>
              <a:schemeClr val="bg1">
                <a:lumMod val="85000"/>
              </a:schemeClr>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59" name="Flowchart: Magnetic Disk 10"/>
          <p:cNvSpPr/>
          <p:nvPr/>
        </p:nvSpPr>
        <p:spPr>
          <a:xfrm>
            <a:off x="7620000" y="1600200"/>
            <a:ext cx="990600" cy="381000"/>
          </a:xfrm>
          <a:prstGeom prst="flowChartMagneticDisk">
            <a:avLst/>
          </a:prstGeom>
          <a:solidFill>
            <a:schemeClr val="bg1">
              <a:lumMod val="95000"/>
            </a:schemeClr>
          </a:solidFill>
          <a:ln>
            <a:solidFill>
              <a:schemeClr val="bg1">
                <a:lumMod val="8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100" dirty="0">
                <a:solidFill>
                  <a:schemeClr val="bg1"/>
                </a:solidFill>
                <a:latin typeface="Arial Black" panose="020B0A04020102020204" pitchFamily="34" charset="0"/>
              </a:rPr>
              <a:t>IN-MEM</a:t>
            </a:r>
          </a:p>
        </p:txBody>
      </p:sp>
      <p:sp>
        <p:nvSpPr>
          <p:cNvPr id="17" name="Rectangle 16"/>
          <p:cNvSpPr/>
          <p:nvPr/>
        </p:nvSpPr>
        <p:spPr>
          <a:xfrm>
            <a:off x="529166" y="2438399"/>
            <a:ext cx="1291167" cy="609600"/>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1"/>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600" dirty="0">
                <a:solidFill>
                  <a:srgbClr val="FFFFFF"/>
                </a:solidFill>
                <a:latin typeface="Arial Black" panose="020B0A04020102020204" pitchFamily="34" charset="0"/>
              </a:rPr>
              <a:t>EDGE</a:t>
            </a:r>
          </a:p>
          <a:p>
            <a:pPr algn="ctr"/>
            <a:r>
              <a:rPr lang="en-US" sz="1600" dirty="0">
                <a:solidFill>
                  <a:srgbClr val="FFFFFF"/>
                </a:solidFill>
                <a:latin typeface="Arial Black" panose="020B0A04020102020204" pitchFamily="34" charset="0"/>
              </a:rPr>
              <a:t>SERVICE</a:t>
            </a:r>
          </a:p>
        </p:txBody>
      </p:sp>
      <p:sp>
        <p:nvSpPr>
          <p:cNvPr id="73" name="Isosceles Triangle 72"/>
          <p:cNvSpPr/>
          <p:nvPr/>
        </p:nvSpPr>
        <p:spPr>
          <a:xfrm rot="10800000">
            <a:off x="1524000" y="2286000"/>
            <a:ext cx="457200" cy="228600"/>
          </a:xfrm>
          <a:prstGeom prst="triangle">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p:cNvSpPr/>
          <p:nvPr/>
        </p:nvSpPr>
        <p:spPr>
          <a:xfrm>
            <a:off x="762001" y="5638801"/>
            <a:ext cx="1147232" cy="990599"/>
          </a:xfrm>
          <a:prstGeom prst="rect">
            <a:avLst/>
          </a:prstGeom>
          <a:noFill/>
          <a:ln w="57150" cap="rnd">
            <a:solidFill>
              <a:srgbClr val="FF0000"/>
            </a:solidFill>
            <a:beve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Black" panose="020B0A04020102020204" pitchFamily="34" charset="0"/>
            </a:endParaRPr>
          </a:p>
        </p:txBody>
      </p:sp>
      <p:sp>
        <p:nvSpPr>
          <p:cNvPr id="61" name="Rectangle 60"/>
          <p:cNvSpPr/>
          <p:nvPr/>
        </p:nvSpPr>
        <p:spPr>
          <a:xfrm>
            <a:off x="613834" y="5486401"/>
            <a:ext cx="1219200" cy="1066799"/>
          </a:xfrm>
          <a:prstGeom prst="rect">
            <a:avLst/>
          </a:prstGeom>
          <a:noFill/>
          <a:ln w="57150" cap="rnd">
            <a:solidFill>
              <a:srgbClr val="FF0000"/>
            </a:solidFill>
            <a:beve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Black" panose="020B0A04020102020204" pitchFamily="34" charset="0"/>
            </a:endParaRPr>
          </a:p>
        </p:txBody>
      </p:sp>
      <p:sp>
        <p:nvSpPr>
          <p:cNvPr id="63" name="Rectangle 62"/>
          <p:cNvSpPr/>
          <p:nvPr/>
        </p:nvSpPr>
        <p:spPr>
          <a:xfrm>
            <a:off x="457201" y="5334000"/>
            <a:ext cx="1295400" cy="1143000"/>
          </a:xfrm>
          <a:prstGeom prst="rect">
            <a:avLst/>
          </a:prstGeom>
          <a:solidFill>
            <a:schemeClr val="bg1"/>
          </a:solidFill>
          <a:ln w="57150" cap="rnd">
            <a:solidFill>
              <a:srgbClr val="FF0000"/>
            </a:solidFill>
            <a:beve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Black" panose="020B0A04020102020204" pitchFamily="34" charset="0"/>
            </a:endParaRPr>
          </a:p>
        </p:txBody>
      </p:sp>
      <p:sp>
        <p:nvSpPr>
          <p:cNvPr id="72" name="Isosceles Triangle 71"/>
          <p:cNvSpPr/>
          <p:nvPr/>
        </p:nvSpPr>
        <p:spPr>
          <a:xfrm>
            <a:off x="914400" y="5715000"/>
            <a:ext cx="842433" cy="685800"/>
          </a:xfrm>
          <a:prstGeom prst="triangl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TextBox 14"/>
          <p:cNvSpPr txBox="1"/>
          <p:nvPr/>
        </p:nvSpPr>
        <p:spPr>
          <a:xfrm>
            <a:off x="864790" y="6211884"/>
            <a:ext cx="994833" cy="2616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100" b="1" dirty="0">
                <a:solidFill>
                  <a:schemeClr val="bg1"/>
                </a:solidFill>
                <a:latin typeface="Arial Black" panose="020B0A04020102020204" pitchFamily="34" charset="0"/>
              </a:rPr>
              <a:t>FAILOVER</a:t>
            </a:r>
          </a:p>
        </p:txBody>
      </p:sp>
      <p:sp>
        <p:nvSpPr>
          <p:cNvPr id="78" name="Rectangle 77"/>
          <p:cNvSpPr/>
          <p:nvPr/>
        </p:nvSpPr>
        <p:spPr>
          <a:xfrm>
            <a:off x="457200" y="5334000"/>
            <a:ext cx="1291167" cy="6096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1"/>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600" dirty="0">
                <a:solidFill>
                  <a:schemeClr val="bg1"/>
                </a:solidFill>
                <a:latin typeface="Arial Black" panose="020B0A04020102020204" pitchFamily="34" charset="0"/>
              </a:rPr>
              <a:t>MIDDLE</a:t>
            </a:r>
          </a:p>
          <a:p>
            <a:pPr algn="ctr"/>
            <a:r>
              <a:rPr lang="en-US" sz="1600" dirty="0">
                <a:solidFill>
                  <a:schemeClr val="bg1"/>
                </a:solidFill>
                <a:latin typeface="Arial Black" panose="020B0A04020102020204" pitchFamily="34" charset="0"/>
              </a:rPr>
              <a:t>SERVICE</a:t>
            </a:r>
          </a:p>
        </p:txBody>
      </p:sp>
      <p:sp>
        <p:nvSpPr>
          <p:cNvPr id="47" name="Isosceles Triangle 46"/>
          <p:cNvSpPr/>
          <p:nvPr/>
        </p:nvSpPr>
        <p:spPr>
          <a:xfrm rot="10800000">
            <a:off x="914400" y="5058963"/>
            <a:ext cx="381000" cy="351237"/>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Isosceles Triangle 79"/>
          <p:cNvSpPr/>
          <p:nvPr/>
        </p:nvSpPr>
        <p:spPr>
          <a:xfrm>
            <a:off x="914400" y="4648200"/>
            <a:ext cx="381000" cy="314860"/>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Isosceles Triangle 100"/>
          <p:cNvSpPr/>
          <p:nvPr/>
        </p:nvSpPr>
        <p:spPr>
          <a:xfrm>
            <a:off x="1524000" y="1981200"/>
            <a:ext cx="457200" cy="228600"/>
          </a:xfrm>
          <a:prstGeom prst="triangle">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2" name="Straight Arrow Connector 101"/>
          <p:cNvCxnSpPr/>
          <p:nvPr/>
        </p:nvCxnSpPr>
        <p:spPr>
          <a:xfrm>
            <a:off x="1418034" y="3657600"/>
            <a:ext cx="1" cy="381000"/>
          </a:xfrm>
          <a:prstGeom prst="straightConnector1">
            <a:avLst/>
          </a:prstGeom>
          <a:ln w="114300">
            <a:solidFill>
              <a:schemeClr val="bg1">
                <a:lumMod val="85000"/>
              </a:schemeClr>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sp>
        <p:nvSpPr>
          <p:cNvPr id="103" name="Isosceles Triangle 102"/>
          <p:cNvSpPr/>
          <p:nvPr/>
        </p:nvSpPr>
        <p:spPr>
          <a:xfrm rot="10800000">
            <a:off x="1219200" y="3915963"/>
            <a:ext cx="381000" cy="351237"/>
          </a:xfrm>
          <a:prstGeom prst="triangle">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Isosceles Triangle 103"/>
          <p:cNvSpPr/>
          <p:nvPr/>
        </p:nvSpPr>
        <p:spPr>
          <a:xfrm>
            <a:off x="1219200" y="3505200"/>
            <a:ext cx="381000" cy="314860"/>
          </a:xfrm>
          <a:prstGeom prst="triangle">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Flowchart: Magnetic Disk 10"/>
          <p:cNvSpPr/>
          <p:nvPr/>
        </p:nvSpPr>
        <p:spPr>
          <a:xfrm>
            <a:off x="457200" y="5867400"/>
            <a:ext cx="914400" cy="381000"/>
          </a:xfrm>
          <a:prstGeom prst="flowChartMagneticDisk">
            <a:avLst/>
          </a:prstGeom>
          <a:solidFill>
            <a:schemeClr val="accent6">
              <a:lumMod val="75000"/>
            </a:schemeClr>
          </a:solidFill>
          <a:ln>
            <a:solidFill>
              <a:schemeClr val="accent6">
                <a:lumMod val="40000"/>
                <a:lumOff val="6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100" dirty="0">
                <a:solidFill>
                  <a:schemeClr val="bg1"/>
                </a:solidFill>
                <a:latin typeface="Arial Black" panose="020B0A04020102020204" pitchFamily="34" charset="0"/>
              </a:rPr>
              <a:t>DB</a:t>
            </a:r>
          </a:p>
        </p:txBody>
      </p:sp>
      <p:sp>
        <p:nvSpPr>
          <p:cNvPr id="11" name="Flowchart: Magnetic Disk 10"/>
          <p:cNvSpPr/>
          <p:nvPr/>
        </p:nvSpPr>
        <p:spPr>
          <a:xfrm>
            <a:off x="533400" y="2971799"/>
            <a:ext cx="914400" cy="381001"/>
          </a:xfrm>
          <a:prstGeom prst="flowChartMagneticDisk">
            <a:avLst/>
          </a:prstGeom>
          <a:solidFill>
            <a:schemeClr val="bg1">
              <a:lumMod val="95000"/>
            </a:schemeClr>
          </a:solidFill>
          <a:ln>
            <a:solidFill>
              <a:schemeClr val="bg1">
                <a:lumMod val="8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100" dirty="0">
                <a:solidFill>
                  <a:schemeClr val="bg1"/>
                </a:solidFill>
                <a:latin typeface="Arial Black" panose="020B0A04020102020204" pitchFamily="34" charset="0"/>
              </a:rPr>
              <a:t>DB</a:t>
            </a:r>
          </a:p>
        </p:txBody>
      </p:sp>
      <p:sp>
        <p:nvSpPr>
          <p:cNvPr id="64" name="Content Placeholder 2"/>
          <p:cNvSpPr>
            <a:spLocks noGrp="1"/>
          </p:cNvSpPr>
          <p:nvPr>
            <p:ph sz="half" idx="1"/>
          </p:nvPr>
        </p:nvSpPr>
        <p:spPr>
          <a:xfrm>
            <a:off x="4343400" y="2286000"/>
            <a:ext cx="4419600" cy="4343400"/>
          </a:xfrm>
          <a:solidFill>
            <a:schemeClr val="tx1"/>
          </a:solidFill>
        </p:spPr>
        <p:txBody>
          <a:bodyPr>
            <a:normAutofit/>
          </a:bodyPr>
          <a:lstStyle/>
          <a:p>
            <a:pPr>
              <a:lnSpc>
                <a:spcPct val="80000"/>
              </a:lnSpc>
            </a:pPr>
            <a:r>
              <a:rPr lang="en-US" sz="2400" dirty="0">
                <a:solidFill>
                  <a:srgbClr val="FFFFFF"/>
                </a:solidFill>
                <a:latin typeface="Roboto" charset="0"/>
                <a:ea typeface="Roboto" charset="0"/>
                <a:cs typeface="Roboto" charset="0"/>
              </a:rPr>
              <a:t>Security </a:t>
            </a:r>
            <a:r>
              <a:rPr lang="en-US" sz="2400" dirty="0" smtClean="0">
                <a:solidFill>
                  <a:srgbClr val="FFFFFF"/>
                </a:solidFill>
                <a:latin typeface="Roboto" charset="0"/>
                <a:ea typeface="Roboto" charset="0"/>
                <a:cs typeface="Roboto" charset="0"/>
              </a:rPr>
              <a:t>Enhanced</a:t>
            </a:r>
            <a:endParaRPr lang="en-US" sz="2400" dirty="0">
              <a:solidFill>
                <a:srgbClr val="FFFFFF"/>
              </a:solidFill>
              <a:latin typeface="Roboto" charset="0"/>
              <a:ea typeface="Roboto" charset="0"/>
              <a:cs typeface="Roboto" charset="0"/>
            </a:endParaRPr>
          </a:p>
          <a:p>
            <a:pPr marL="438912" lvl="8" indent="-320040">
              <a:lnSpc>
                <a:spcPct val="80000"/>
              </a:lnSpc>
              <a:spcBef>
                <a:spcPts val="0"/>
              </a:spcBef>
              <a:buClr>
                <a:schemeClr val="accent1"/>
              </a:buClr>
              <a:buSzPct val="80000"/>
              <a:buFont typeface="Wingdings 2"/>
              <a:buChar char=""/>
            </a:pPr>
            <a:endParaRPr lang="en-US" sz="2400" dirty="0">
              <a:solidFill>
                <a:srgbClr val="FFFFFF"/>
              </a:solidFill>
              <a:latin typeface="Roboto" charset="0"/>
              <a:ea typeface="Roboto" charset="0"/>
              <a:cs typeface="Roboto" charset="0"/>
            </a:endParaRPr>
          </a:p>
          <a:p>
            <a:pPr>
              <a:lnSpc>
                <a:spcPct val="80000"/>
              </a:lnSpc>
            </a:pPr>
            <a:r>
              <a:rPr lang="en-US" sz="2400" dirty="0">
                <a:solidFill>
                  <a:srgbClr val="FFFFFF"/>
                </a:solidFill>
                <a:latin typeface="Roboto" charset="0"/>
                <a:ea typeface="Roboto" charset="0"/>
                <a:cs typeface="Roboto" charset="0"/>
              </a:rPr>
              <a:t>Cached References</a:t>
            </a:r>
          </a:p>
          <a:p>
            <a:pPr>
              <a:lnSpc>
                <a:spcPct val="80000"/>
              </a:lnSpc>
            </a:pPr>
            <a:endParaRPr lang="en-US" sz="2400" dirty="0">
              <a:solidFill>
                <a:srgbClr val="FFFFFF"/>
              </a:solidFill>
              <a:latin typeface="Roboto" charset="0"/>
              <a:ea typeface="Roboto" charset="0"/>
              <a:cs typeface="Roboto" charset="0"/>
            </a:endParaRPr>
          </a:p>
          <a:p>
            <a:pPr>
              <a:lnSpc>
                <a:spcPct val="80000"/>
              </a:lnSpc>
            </a:pPr>
            <a:r>
              <a:rPr lang="en-US" sz="2400" dirty="0">
                <a:solidFill>
                  <a:srgbClr val="FFFFFF"/>
                </a:solidFill>
                <a:latin typeface="Roboto" charset="0"/>
                <a:ea typeface="Roboto" charset="0"/>
                <a:cs typeface="Roboto" charset="0"/>
              </a:rPr>
              <a:t>Resilient to LB failure</a:t>
            </a:r>
          </a:p>
          <a:p>
            <a:pPr>
              <a:lnSpc>
                <a:spcPct val="80000"/>
              </a:lnSpc>
            </a:pPr>
            <a:endParaRPr lang="en-US" sz="2400" dirty="0">
              <a:solidFill>
                <a:srgbClr val="FFFFFF"/>
              </a:solidFill>
              <a:latin typeface="Roboto" charset="0"/>
              <a:ea typeface="Roboto" charset="0"/>
              <a:cs typeface="Roboto" charset="0"/>
            </a:endParaRPr>
          </a:p>
          <a:p>
            <a:pPr>
              <a:lnSpc>
                <a:spcPct val="80000"/>
              </a:lnSpc>
            </a:pPr>
            <a:r>
              <a:rPr lang="en-US" sz="2400" dirty="0">
                <a:solidFill>
                  <a:srgbClr val="FFFFFF"/>
                </a:solidFill>
                <a:latin typeface="Roboto" charset="0"/>
                <a:ea typeface="Roboto" charset="0"/>
                <a:cs typeface="Roboto" charset="0"/>
              </a:rPr>
              <a:t>Health Monitoring</a:t>
            </a:r>
          </a:p>
          <a:p>
            <a:pPr marL="438912" lvl="1" indent="-320040">
              <a:lnSpc>
                <a:spcPct val="80000"/>
              </a:lnSpc>
              <a:spcBef>
                <a:spcPts val="0"/>
              </a:spcBef>
              <a:buClr>
                <a:schemeClr val="accent1"/>
              </a:buClr>
              <a:buSzPct val="80000"/>
              <a:buFont typeface="Wingdings 2"/>
              <a:buChar char=""/>
            </a:pPr>
            <a:endParaRPr lang="en-US" sz="2400" dirty="0">
              <a:solidFill>
                <a:srgbClr val="FFFFFF"/>
              </a:solidFill>
              <a:latin typeface="Roboto" charset="0"/>
              <a:ea typeface="Roboto" charset="0"/>
              <a:cs typeface="Roboto" charset="0"/>
            </a:endParaRPr>
          </a:p>
          <a:p>
            <a:pPr>
              <a:lnSpc>
                <a:spcPct val="80000"/>
              </a:lnSpc>
            </a:pPr>
            <a:r>
              <a:rPr lang="en-US" sz="2400" dirty="0">
                <a:solidFill>
                  <a:srgbClr val="FFFFFF"/>
                </a:solidFill>
                <a:latin typeface="Roboto" charset="0"/>
                <a:ea typeface="Roboto" charset="0"/>
                <a:cs typeface="Roboto" charset="0"/>
              </a:rPr>
              <a:t>Layer Load Balanced</a:t>
            </a:r>
          </a:p>
          <a:p>
            <a:pPr>
              <a:lnSpc>
                <a:spcPct val="80000"/>
              </a:lnSpc>
            </a:pPr>
            <a:endParaRPr lang="en-US" sz="2400" dirty="0">
              <a:solidFill>
                <a:srgbClr val="FFFFFF"/>
              </a:solidFill>
              <a:latin typeface="Roboto" charset="0"/>
              <a:ea typeface="Roboto" charset="0"/>
              <a:cs typeface="Roboto" charset="0"/>
            </a:endParaRPr>
          </a:p>
          <a:p>
            <a:pPr>
              <a:lnSpc>
                <a:spcPct val="80000"/>
              </a:lnSpc>
            </a:pPr>
            <a:r>
              <a:rPr lang="en-US" sz="2400" dirty="0">
                <a:solidFill>
                  <a:srgbClr val="FFFFFF"/>
                </a:solidFill>
                <a:latin typeface="Roboto" charset="0"/>
                <a:ea typeface="Roboto" charset="0"/>
                <a:cs typeface="Roboto" charset="0"/>
              </a:rPr>
              <a:t>Protocol Independent</a:t>
            </a:r>
          </a:p>
          <a:p>
            <a:pPr lvl="1"/>
            <a:endParaRPr lang="en-US" sz="2800" dirty="0">
              <a:solidFill>
                <a:srgbClr val="FFFFFF"/>
              </a:solidFill>
            </a:endParaRPr>
          </a:p>
        </p:txBody>
      </p:sp>
      <p:sp>
        <p:nvSpPr>
          <p:cNvPr id="65" name="Rectangle 64"/>
          <p:cNvSpPr/>
          <p:nvPr/>
        </p:nvSpPr>
        <p:spPr>
          <a:xfrm>
            <a:off x="2209800" y="3996"/>
            <a:ext cx="3505200" cy="251728"/>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1050" dirty="0">
                <a:solidFill>
                  <a:schemeClr val="bg2">
                    <a:lumMod val="50000"/>
                  </a:schemeClr>
                </a:solidFill>
                <a:latin typeface="Arial Black" panose="020B0A04020102020204" pitchFamily="34" charset="0"/>
              </a:rPr>
              <a:t>  BROWSER      SERVICE     DEVICE       ETC</a:t>
            </a:r>
            <a:endParaRPr lang="en-US" sz="1400" dirty="0">
              <a:solidFill>
                <a:schemeClr val="bg2">
                  <a:lumMod val="50000"/>
                </a:schemeClr>
              </a:solidFill>
              <a:latin typeface="Arial Black" panose="020B0A04020102020204" pitchFamily="34" charset="0"/>
            </a:endParaRPr>
          </a:p>
        </p:txBody>
      </p:sp>
      <p:cxnSp>
        <p:nvCxnSpPr>
          <p:cNvPr id="66" name="Straight Arrow Connector 65"/>
          <p:cNvCxnSpPr/>
          <p:nvPr/>
        </p:nvCxnSpPr>
        <p:spPr>
          <a:xfrm>
            <a:off x="3829050" y="762000"/>
            <a:ext cx="0" cy="640450"/>
          </a:xfrm>
          <a:prstGeom prst="straightConnector1">
            <a:avLst/>
          </a:prstGeom>
          <a:ln w="38100">
            <a:solidFill>
              <a:schemeClr val="bg2">
                <a:lumMod val="25000"/>
              </a:schemeClr>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67" name="Isosceles Triangle 66"/>
          <p:cNvSpPr/>
          <p:nvPr/>
        </p:nvSpPr>
        <p:spPr>
          <a:xfrm rot="10800000">
            <a:off x="2762250" y="1066800"/>
            <a:ext cx="2209800" cy="391060"/>
          </a:xfrm>
          <a:prstGeom prst="triangle">
            <a:avLst/>
          </a:prstGeom>
          <a:solidFill>
            <a:schemeClr val="bg2">
              <a:lumMod val="10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p:cNvSpPr/>
          <p:nvPr/>
        </p:nvSpPr>
        <p:spPr>
          <a:xfrm>
            <a:off x="1981200" y="228600"/>
            <a:ext cx="3733800" cy="533400"/>
          </a:xfrm>
          <a:prstGeom prst="rect">
            <a:avLst/>
          </a:prstGeom>
          <a:solidFill>
            <a:schemeClr val="bg2">
              <a:lumMod val="10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solidFill>
                  <a:srgbClr val="68686D"/>
                </a:solidFill>
                <a:latin typeface="Arial Black" panose="020B0A04020102020204" pitchFamily="34" charset="0"/>
              </a:rPr>
              <a:t>CONSUMING APPLICATION</a:t>
            </a:r>
          </a:p>
        </p:txBody>
      </p:sp>
      <p:cxnSp>
        <p:nvCxnSpPr>
          <p:cNvPr id="82" name="Straight Arrow Connector 81"/>
          <p:cNvCxnSpPr>
            <a:endCxn id="83" idx="3"/>
          </p:cNvCxnSpPr>
          <p:nvPr/>
        </p:nvCxnSpPr>
        <p:spPr>
          <a:xfrm>
            <a:off x="381000" y="2209800"/>
            <a:ext cx="5878" cy="1861854"/>
          </a:xfrm>
          <a:prstGeom prst="straightConnector1">
            <a:avLst/>
          </a:prstGeom>
          <a:ln w="88900">
            <a:solidFill>
              <a:schemeClr val="bg1">
                <a:lumMod val="85000"/>
              </a:schemeClr>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sp>
        <p:nvSpPr>
          <p:cNvPr id="83" name="Isosceles Triangle 82"/>
          <p:cNvSpPr/>
          <p:nvPr/>
        </p:nvSpPr>
        <p:spPr>
          <a:xfrm rot="9034156">
            <a:off x="214442" y="4056904"/>
            <a:ext cx="457200" cy="228600"/>
          </a:xfrm>
          <a:prstGeom prst="triangle">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Isosceles Triangle 83"/>
          <p:cNvSpPr/>
          <p:nvPr/>
        </p:nvSpPr>
        <p:spPr>
          <a:xfrm rot="1898780">
            <a:off x="199079" y="2064133"/>
            <a:ext cx="457200" cy="228600"/>
          </a:xfrm>
          <a:prstGeom prst="triangle">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86074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4">
                                            <p:txEl>
                                              <p:pRg st="0" end="0"/>
                                            </p:txEl>
                                          </p:spTgt>
                                        </p:tgtEl>
                                        <p:attrNameLst>
                                          <p:attrName>style.visibility</p:attrName>
                                        </p:attrNameLst>
                                      </p:cBhvr>
                                      <p:to>
                                        <p:strVal val="visible"/>
                                      </p:to>
                                    </p:set>
                                    <p:anim calcmode="lin" valueType="num">
                                      <p:cBhvr additive="base">
                                        <p:cTn id="7" dur="500" fill="hold"/>
                                        <p:tgtEl>
                                          <p:spTgt spid="6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4">
                                            <p:txEl>
                                              <p:pRg st="2" end="2"/>
                                            </p:txEl>
                                          </p:spTgt>
                                        </p:tgtEl>
                                        <p:attrNameLst>
                                          <p:attrName>style.visibility</p:attrName>
                                        </p:attrNameLst>
                                      </p:cBhvr>
                                      <p:to>
                                        <p:strVal val="visible"/>
                                      </p:to>
                                    </p:set>
                                    <p:anim calcmode="lin" valueType="num">
                                      <p:cBhvr additive="base">
                                        <p:cTn id="13" dur="500" fill="hold"/>
                                        <p:tgtEl>
                                          <p:spTgt spid="64">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4">
                                            <p:txEl>
                                              <p:pRg st="4" end="4"/>
                                            </p:txEl>
                                          </p:spTgt>
                                        </p:tgtEl>
                                        <p:attrNameLst>
                                          <p:attrName>style.visibility</p:attrName>
                                        </p:attrNameLst>
                                      </p:cBhvr>
                                      <p:to>
                                        <p:strVal val="visible"/>
                                      </p:to>
                                    </p:set>
                                    <p:anim calcmode="lin" valueType="num">
                                      <p:cBhvr additive="base">
                                        <p:cTn id="19" dur="500" fill="hold"/>
                                        <p:tgtEl>
                                          <p:spTgt spid="64">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64">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64">
                                            <p:txEl>
                                              <p:pRg st="6" end="6"/>
                                            </p:txEl>
                                          </p:spTgt>
                                        </p:tgtEl>
                                        <p:attrNameLst>
                                          <p:attrName>style.visibility</p:attrName>
                                        </p:attrNameLst>
                                      </p:cBhvr>
                                      <p:to>
                                        <p:strVal val="visible"/>
                                      </p:to>
                                    </p:set>
                                    <p:anim calcmode="lin" valueType="num">
                                      <p:cBhvr additive="base">
                                        <p:cTn id="25" dur="500" fill="hold"/>
                                        <p:tgtEl>
                                          <p:spTgt spid="64">
                                            <p:txEl>
                                              <p:pRg st="6" end="6"/>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64">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64">
                                            <p:txEl>
                                              <p:pRg st="8" end="8"/>
                                            </p:txEl>
                                          </p:spTgt>
                                        </p:tgtEl>
                                        <p:attrNameLst>
                                          <p:attrName>style.visibility</p:attrName>
                                        </p:attrNameLst>
                                      </p:cBhvr>
                                      <p:to>
                                        <p:strVal val="visible"/>
                                      </p:to>
                                    </p:set>
                                    <p:anim calcmode="lin" valueType="num">
                                      <p:cBhvr additive="base">
                                        <p:cTn id="31" dur="500" fill="hold"/>
                                        <p:tgtEl>
                                          <p:spTgt spid="64">
                                            <p:txEl>
                                              <p:pRg st="8" end="8"/>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64">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64">
                                            <p:txEl>
                                              <p:pRg st="10" end="10"/>
                                            </p:txEl>
                                          </p:spTgt>
                                        </p:tgtEl>
                                        <p:attrNameLst>
                                          <p:attrName>style.visibility</p:attrName>
                                        </p:attrNameLst>
                                      </p:cBhvr>
                                      <p:to>
                                        <p:strVal val="visible"/>
                                      </p:to>
                                    </p:set>
                                    <p:anim calcmode="lin" valueType="num">
                                      <p:cBhvr additive="base">
                                        <p:cTn id="37" dur="500" fill="hold"/>
                                        <p:tgtEl>
                                          <p:spTgt spid="64">
                                            <p:txEl>
                                              <p:pRg st="10" end="10"/>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64">
                                            <p:txEl>
                                              <p:pRg st="10" end="1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1" name="Straight Connector 70"/>
          <p:cNvCxnSpPr/>
          <p:nvPr/>
        </p:nvCxnSpPr>
        <p:spPr>
          <a:xfrm flipH="1">
            <a:off x="762000" y="2133600"/>
            <a:ext cx="6705600" cy="16785"/>
          </a:xfrm>
          <a:prstGeom prst="line">
            <a:avLst/>
          </a:prstGeom>
          <a:ln w="19050">
            <a:solidFill>
              <a:schemeClr val="accent1">
                <a:lumMod val="75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H="1">
            <a:off x="838200" y="2209800"/>
            <a:ext cx="6553200" cy="0"/>
          </a:xfrm>
          <a:prstGeom prst="line">
            <a:avLst/>
          </a:prstGeom>
          <a:ln w="19050">
            <a:solidFill>
              <a:schemeClr val="accent1">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31" name="Rectangle 30"/>
          <p:cNvSpPr/>
          <p:nvPr/>
        </p:nvSpPr>
        <p:spPr>
          <a:xfrm>
            <a:off x="986367" y="2743200"/>
            <a:ext cx="1147232" cy="990599"/>
          </a:xfrm>
          <a:prstGeom prst="rect">
            <a:avLst/>
          </a:prstGeom>
          <a:noFill/>
          <a:ln w="57150" cap="rnd">
            <a:solidFill>
              <a:srgbClr val="FF0000"/>
            </a:solidFill>
            <a:beve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Black" panose="020B0A04020102020204" pitchFamily="34" charset="0"/>
            </a:endParaRPr>
          </a:p>
        </p:txBody>
      </p:sp>
      <p:sp>
        <p:nvSpPr>
          <p:cNvPr id="2" name="Title 1"/>
          <p:cNvSpPr>
            <a:spLocks noGrp="1"/>
          </p:cNvSpPr>
          <p:nvPr>
            <p:ph type="title"/>
          </p:nvPr>
        </p:nvSpPr>
        <p:spPr>
          <a:xfrm>
            <a:off x="5715001" y="65578"/>
            <a:ext cx="3354656" cy="1243192"/>
          </a:xfrm>
        </p:spPr>
        <p:txBody>
          <a:bodyPr>
            <a:noAutofit/>
          </a:bodyPr>
          <a:lstStyle/>
          <a:p>
            <a:pPr algn="r"/>
            <a:r>
              <a:rPr lang="en-US" sz="2800" dirty="0"/>
              <a:t>Microservice</a:t>
            </a:r>
            <a:br>
              <a:rPr lang="en-US" sz="2800" dirty="0"/>
            </a:br>
            <a:r>
              <a:rPr lang="en-US" sz="2800" dirty="0"/>
              <a:t>Cloud Architecture</a:t>
            </a:r>
            <a:endParaRPr lang="en-US" sz="3200" dirty="0"/>
          </a:p>
        </p:txBody>
      </p:sp>
      <p:sp>
        <p:nvSpPr>
          <p:cNvPr id="5" name="Rectangle 4"/>
          <p:cNvSpPr/>
          <p:nvPr/>
        </p:nvSpPr>
        <p:spPr>
          <a:xfrm>
            <a:off x="457200" y="1524001"/>
            <a:ext cx="6781800" cy="533399"/>
          </a:xfrm>
          <a:prstGeom prst="rect">
            <a:avLst/>
          </a:prstGeom>
          <a:solidFill>
            <a:srgbClr val="3366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3200" dirty="0">
              <a:solidFill>
                <a:schemeClr val="bg1"/>
              </a:solidFill>
              <a:latin typeface="Arial Black" panose="020B0A04020102020204" pitchFamily="34" charset="0"/>
            </a:endParaRPr>
          </a:p>
        </p:txBody>
      </p:sp>
      <p:sp>
        <p:nvSpPr>
          <p:cNvPr id="7" name="Rectangle 6"/>
          <p:cNvSpPr/>
          <p:nvPr/>
        </p:nvSpPr>
        <p:spPr>
          <a:xfrm>
            <a:off x="5334000" y="1524000"/>
            <a:ext cx="1895459" cy="409159"/>
          </a:xfrm>
          <a:prstGeom prst="rect">
            <a:avLst/>
          </a:prstGeom>
          <a:solidFill>
            <a:srgbClr val="0000FF"/>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schemeClr val="bg1"/>
              </a:solidFill>
              <a:latin typeface="Arial Black" panose="020B0A04020102020204" pitchFamily="34" charset="0"/>
            </a:endParaRPr>
          </a:p>
          <a:p>
            <a:pPr algn="ctr"/>
            <a:endParaRPr lang="en-US" dirty="0">
              <a:solidFill>
                <a:schemeClr val="bg1"/>
              </a:solidFill>
              <a:latin typeface="Arial Black" panose="020B0A04020102020204" pitchFamily="34" charset="0"/>
            </a:endParaRPr>
          </a:p>
          <a:p>
            <a:pPr algn="ctr"/>
            <a:r>
              <a:rPr lang="en-US" b="1" dirty="0">
                <a:solidFill>
                  <a:schemeClr val="bg1"/>
                </a:solidFill>
                <a:latin typeface="Arial Narrow"/>
                <a:cs typeface="Arial Narrow"/>
              </a:rPr>
              <a:t>Routing &amp; Filtering</a:t>
            </a:r>
          </a:p>
        </p:txBody>
      </p:sp>
      <p:sp>
        <p:nvSpPr>
          <p:cNvPr id="30" name="Rectangle 29"/>
          <p:cNvSpPr/>
          <p:nvPr/>
        </p:nvSpPr>
        <p:spPr>
          <a:xfrm>
            <a:off x="838200" y="2590800"/>
            <a:ext cx="1219200" cy="1066799"/>
          </a:xfrm>
          <a:prstGeom prst="rect">
            <a:avLst/>
          </a:prstGeom>
          <a:noFill/>
          <a:ln w="57150" cap="rnd">
            <a:solidFill>
              <a:srgbClr val="FF0000"/>
            </a:solidFill>
            <a:beve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Black" panose="020B0A04020102020204" pitchFamily="34" charset="0"/>
            </a:endParaRPr>
          </a:p>
        </p:txBody>
      </p:sp>
      <p:sp>
        <p:nvSpPr>
          <p:cNvPr id="27" name="Rectangle 26"/>
          <p:cNvSpPr/>
          <p:nvPr/>
        </p:nvSpPr>
        <p:spPr>
          <a:xfrm>
            <a:off x="681567" y="2438399"/>
            <a:ext cx="1295400" cy="1143000"/>
          </a:xfrm>
          <a:prstGeom prst="rect">
            <a:avLst/>
          </a:prstGeom>
          <a:solidFill>
            <a:schemeClr val="bg1"/>
          </a:solidFill>
          <a:ln w="57150" cap="rnd">
            <a:solidFill>
              <a:srgbClr val="FF0000"/>
            </a:solidFill>
            <a:beve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Black" panose="020B0A04020102020204" pitchFamily="34" charset="0"/>
            </a:endParaRPr>
          </a:p>
        </p:txBody>
      </p:sp>
      <p:cxnSp>
        <p:nvCxnSpPr>
          <p:cNvPr id="37" name="Straight Arrow Connector 36"/>
          <p:cNvCxnSpPr/>
          <p:nvPr/>
        </p:nvCxnSpPr>
        <p:spPr>
          <a:xfrm>
            <a:off x="1265634" y="4800600"/>
            <a:ext cx="1" cy="381000"/>
          </a:xfrm>
          <a:prstGeom prst="straightConnector1">
            <a:avLst/>
          </a:prstGeom>
          <a:ln w="114300">
            <a:solidFill>
              <a:schemeClr val="tx1"/>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sp>
        <p:nvSpPr>
          <p:cNvPr id="69" name="Isosceles Triangle 68"/>
          <p:cNvSpPr/>
          <p:nvPr/>
        </p:nvSpPr>
        <p:spPr>
          <a:xfrm>
            <a:off x="1138766" y="2819399"/>
            <a:ext cx="842433" cy="685800"/>
          </a:xfrm>
          <a:prstGeom prst="triangl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TextBox 14"/>
          <p:cNvSpPr txBox="1"/>
          <p:nvPr/>
        </p:nvSpPr>
        <p:spPr>
          <a:xfrm>
            <a:off x="1099078" y="3309530"/>
            <a:ext cx="994833" cy="2616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100" b="1" dirty="0">
                <a:solidFill>
                  <a:schemeClr val="bg1"/>
                </a:solidFill>
                <a:latin typeface="Arial Black" panose="020B0A04020102020204" pitchFamily="34" charset="0"/>
              </a:rPr>
              <a:t>FAILOVER</a:t>
            </a:r>
          </a:p>
        </p:txBody>
      </p:sp>
      <p:sp>
        <p:nvSpPr>
          <p:cNvPr id="75" name="Rectangle 74"/>
          <p:cNvSpPr/>
          <p:nvPr/>
        </p:nvSpPr>
        <p:spPr>
          <a:xfrm>
            <a:off x="119529" y="1371600"/>
            <a:ext cx="8872071" cy="5410200"/>
          </a:xfrm>
          <a:prstGeom prst="rect">
            <a:avLst/>
          </a:prstGeom>
          <a:noFill/>
          <a:ln w="76200" cap="rnd" cmpd="sng">
            <a:solidFill>
              <a:schemeClr val="accent3">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94"/>
          <p:cNvSpPr/>
          <p:nvPr/>
        </p:nvSpPr>
        <p:spPr>
          <a:xfrm>
            <a:off x="457200" y="1524000"/>
            <a:ext cx="1666859" cy="409159"/>
          </a:xfrm>
          <a:prstGeom prst="rect">
            <a:avLst/>
          </a:prstGeom>
          <a:solidFill>
            <a:srgbClr val="0000FF"/>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schemeClr val="bg1"/>
              </a:solidFill>
              <a:latin typeface="Arial Black" panose="020B0A04020102020204" pitchFamily="34" charset="0"/>
            </a:endParaRPr>
          </a:p>
          <a:p>
            <a:pPr algn="ctr"/>
            <a:endParaRPr lang="en-US" dirty="0">
              <a:solidFill>
                <a:schemeClr val="bg1"/>
              </a:solidFill>
              <a:latin typeface="Arial Black" panose="020B0A04020102020204" pitchFamily="34" charset="0"/>
            </a:endParaRPr>
          </a:p>
          <a:p>
            <a:pPr algn="ctr"/>
            <a:endParaRPr lang="en-US" dirty="0">
              <a:solidFill>
                <a:schemeClr val="bg1"/>
              </a:solidFill>
              <a:latin typeface="Arial Black" panose="020B0A04020102020204" pitchFamily="34" charset="0"/>
            </a:endParaRPr>
          </a:p>
          <a:p>
            <a:pPr algn="ctr"/>
            <a:r>
              <a:rPr lang="en-US" b="1" dirty="0">
                <a:solidFill>
                  <a:schemeClr val="bg1"/>
                </a:solidFill>
                <a:latin typeface="Arial Narrow"/>
                <a:cs typeface="Arial Narrow"/>
              </a:rPr>
              <a:t>Security</a:t>
            </a:r>
          </a:p>
        </p:txBody>
      </p:sp>
      <p:cxnSp>
        <p:nvCxnSpPr>
          <p:cNvPr id="52" name="Straight Connector 51"/>
          <p:cNvCxnSpPr/>
          <p:nvPr/>
        </p:nvCxnSpPr>
        <p:spPr>
          <a:xfrm flipV="1">
            <a:off x="762000" y="2057400"/>
            <a:ext cx="0" cy="76200"/>
          </a:xfrm>
          <a:prstGeom prst="line">
            <a:avLst/>
          </a:prstGeom>
          <a:ln w="19050">
            <a:solidFill>
              <a:schemeClr val="accent1">
                <a:lumMod val="75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H="1">
            <a:off x="1905000" y="1981200"/>
            <a:ext cx="11280" cy="533400"/>
          </a:xfrm>
          <a:prstGeom prst="straightConnector1">
            <a:avLst/>
          </a:prstGeom>
          <a:ln w="57150">
            <a:solidFill>
              <a:srgbClr val="FF0000"/>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sp>
        <p:nvSpPr>
          <p:cNvPr id="60" name="Rectangle 59"/>
          <p:cNvSpPr/>
          <p:nvPr/>
        </p:nvSpPr>
        <p:spPr>
          <a:xfrm flipV="1">
            <a:off x="762000" y="4492052"/>
            <a:ext cx="7992995" cy="30854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vert="vert" rtlCol="0" anchor="b"/>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100" dirty="0">
              <a:solidFill>
                <a:schemeClr val="bg1"/>
              </a:solidFill>
              <a:latin typeface="Arial Black" panose="020B0A04020102020204" pitchFamily="34" charset="0"/>
            </a:endParaRPr>
          </a:p>
          <a:p>
            <a:pPr algn="ctr"/>
            <a:endParaRPr lang="en-US" sz="1100" dirty="0">
              <a:solidFill>
                <a:schemeClr val="bg1"/>
              </a:solidFill>
              <a:latin typeface="Arial Black" panose="020B0A04020102020204" pitchFamily="34" charset="0"/>
            </a:endParaRPr>
          </a:p>
        </p:txBody>
      </p:sp>
      <p:sp>
        <p:nvSpPr>
          <p:cNvPr id="62" name="Rectangle 61"/>
          <p:cNvSpPr/>
          <p:nvPr/>
        </p:nvSpPr>
        <p:spPr>
          <a:xfrm flipV="1">
            <a:off x="533400" y="4407385"/>
            <a:ext cx="8153401" cy="31701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vert="vert" rtlCol="0" anchor="b"/>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100" dirty="0">
              <a:solidFill>
                <a:schemeClr val="bg1"/>
              </a:solidFill>
              <a:latin typeface="Arial Black" panose="020B0A04020102020204" pitchFamily="34" charset="0"/>
            </a:endParaRPr>
          </a:p>
          <a:p>
            <a:pPr algn="ctr"/>
            <a:endParaRPr lang="en-US" sz="1100" dirty="0">
              <a:solidFill>
                <a:schemeClr val="bg1"/>
              </a:solidFill>
              <a:latin typeface="Arial Black" panose="020B0A04020102020204" pitchFamily="34" charset="0"/>
            </a:endParaRPr>
          </a:p>
        </p:txBody>
      </p:sp>
      <p:cxnSp>
        <p:nvCxnSpPr>
          <p:cNvPr id="173" name="Straight Connector 172"/>
          <p:cNvCxnSpPr/>
          <p:nvPr/>
        </p:nvCxnSpPr>
        <p:spPr>
          <a:xfrm flipV="1">
            <a:off x="838200" y="2133600"/>
            <a:ext cx="0" cy="76200"/>
          </a:xfrm>
          <a:prstGeom prst="line">
            <a:avLst/>
          </a:prstGeom>
          <a:ln w="19050">
            <a:solidFill>
              <a:schemeClr val="accent1">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2590800" y="1447800"/>
            <a:ext cx="2514600" cy="646331"/>
          </a:xfrm>
          <a:prstGeom prst="rect">
            <a:avLst/>
          </a:prstGeom>
          <a:noFill/>
        </p:spPr>
        <p:txBody>
          <a:bodyPr wrap="square" rtlCol="0">
            <a:spAutoFit/>
          </a:bodyPr>
          <a:lstStyle/>
          <a:p>
            <a:r>
              <a:rPr lang="en-US" sz="3600" b="1" dirty="0">
                <a:solidFill>
                  <a:schemeClr val="bg1"/>
                </a:solidFill>
                <a:latin typeface="Arial Black"/>
                <a:cs typeface="Arial Black"/>
              </a:rPr>
              <a:t>Gateway</a:t>
            </a:r>
          </a:p>
        </p:txBody>
      </p:sp>
      <p:sp>
        <p:nvSpPr>
          <p:cNvPr id="48" name="Rectangle 47"/>
          <p:cNvSpPr/>
          <p:nvPr/>
        </p:nvSpPr>
        <p:spPr>
          <a:xfrm>
            <a:off x="457200" y="4267200"/>
            <a:ext cx="8153400" cy="377253"/>
          </a:xfrm>
          <a:prstGeom prst="rect">
            <a:avLst/>
          </a:prstGeom>
          <a:gradFill flip="none" rotWithShape="1">
            <a:gsLst>
              <a:gs pos="0">
                <a:srgbClr val="3366FF"/>
              </a:gs>
              <a:gs pos="100000">
                <a:srgbClr val="FFFFFF"/>
              </a:gs>
              <a:gs pos="50000">
                <a:schemeClr val="accent1">
                  <a:lumMod val="75000"/>
                </a:scheme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vert="horz" rtlCol="0" anchor="b"/>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schemeClr val="bg1"/>
              </a:solidFill>
              <a:latin typeface="Arial Black" panose="020B0A04020102020204" pitchFamily="34" charset="0"/>
            </a:endParaRPr>
          </a:p>
          <a:p>
            <a:pPr algn="ctr"/>
            <a:endParaRPr lang="en-US" dirty="0">
              <a:solidFill>
                <a:schemeClr val="bg1"/>
              </a:solidFill>
              <a:latin typeface="Arial Black" panose="020B0A04020102020204" pitchFamily="34" charset="0"/>
            </a:endParaRPr>
          </a:p>
          <a:p>
            <a:pPr algn="ctr"/>
            <a:r>
              <a:rPr lang="en-US" dirty="0">
                <a:solidFill>
                  <a:schemeClr val="bg1"/>
                </a:solidFill>
                <a:latin typeface="Arial Black" panose="020B0A04020102020204" pitchFamily="34" charset="0"/>
              </a:rPr>
              <a:t>SERVICE DISCOVERY</a:t>
            </a:r>
            <a:r>
              <a:rPr lang="en-US" sz="2400" dirty="0">
                <a:solidFill>
                  <a:srgbClr val="FFFF00"/>
                </a:solidFill>
                <a:latin typeface="Arial Black" panose="020B0A04020102020204" pitchFamily="34" charset="0"/>
              </a:rPr>
              <a:t>*</a:t>
            </a:r>
            <a:r>
              <a:rPr lang="en-US" dirty="0">
                <a:solidFill>
                  <a:schemeClr val="bg1"/>
                </a:solidFill>
                <a:latin typeface="Arial Black" panose="020B0A04020102020204" pitchFamily="34" charset="0"/>
              </a:rPr>
              <a:t> </a:t>
            </a:r>
          </a:p>
        </p:txBody>
      </p:sp>
      <p:cxnSp>
        <p:nvCxnSpPr>
          <p:cNvPr id="49" name="Straight Connector 48"/>
          <p:cNvCxnSpPr/>
          <p:nvPr/>
        </p:nvCxnSpPr>
        <p:spPr>
          <a:xfrm flipV="1">
            <a:off x="7315200" y="1752600"/>
            <a:ext cx="0" cy="381000"/>
          </a:xfrm>
          <a:prstGeom prst="line">
            <a:avLst/>
          </a:prstGeom>
          <a:ln w="19050">
            <a:solidFill>
              <a:schemeClr val="accent1">
                <a:lumMod val="75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7239000" y="1752600"/>
            <a:ext cx="76200" cy="0"/>
          </a:xfrm>
          <a:prstGeom prst="line">
            <a:avLst/>
          </a:prstGeom>
          <a:ln w="19050">
            <a:solidFill>
              <a:schemeClr val="accent1">
                <a:lumMod val="75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flipV="1">
            <a:off x="7391400" y="1828800"/>
            <a:ext cx="0" cy="381000"/>
          </a:xfrm>
          <a:prstGeom prst="line">
            <a:avLst/>
          </a:prstGeom>
          <a:ln w="19050">
            <a:solidFill>
              <a:schemeClr val="accent1">
                <a:lumMod val="75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7315200" y="1828800"/>
            <a:ext cx="76200" cy="0"/>
          </a:xfrm>
          <a:prstGeom prst="line">
            <a:avLst/>
          </a:prstGeom>
          <a:ln w="19050">
            <a:solidFill>
              <a:schemeClr val="accent1">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54" name="Rectangle 53"/>
          <p:cNvSpPr/>
          <p:nvPr/>
        </p:nvSpPr>
        <p:spPr>
          <a:xfrm>
            <a:off x="7696200" y="1676400"/>
            <a:ext cx="1143000" cy="533400"/>
          </a:xfrm>
          <a:prstGeom prst="rect">
            <a:avLst/>
          </a:prstGeom>
          <a:noFill/>
          <a:ln w="25400" cmpd="sng">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b="1" dirty="0">
              <a:solidFill>
                <a:schemeClr val="tx1"/>
              </a:solidFill>
            </a:endParaRPr>
          </a:p>
        </p:txBody>
      </p:sp>
      <p:sp>
        <p:nvSpPr>
          <p:cNvPr id="55" name="Rectangle 54"/>
          <p:cNvSpPr/>
          <p:nvPr/>
        </p:nvSpPr>
        <p:spPr>
          <a:xfrm>
            <a:off x="7620000" y="1596455"/>
            <a:ext cx="1143000" cy="537145"/>
          </a:xfrm>
          <a:prstGeom prst="rect">
            <a:avLst/>
          </a:prstGeom>
          <a:noFill/>
          <a:ln w="25400" cmpd="sng">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b="1" dirty="0">
              <a:solidFill>
                <a:schemeClr val="tx1"/>
              </a:solidFill>
            </a:endParaRPr>
          </a:p>
        </p:txBody>
      </p:sp>
      <p:sp>
        <p:nvSpPr>
          <p:cNvPr id="56" name="Rectangle 55"/>
          <p:cNvSpPr/>
          <p:nvPr/>
        </p:nvSpPr>
        <p:spPr>
          <a:xfrm>
            <a:off x="7543800" y="1524000"/>
            <a:ext cx="1143000" cy="533400"/>
          </a:xfrm>
          <a:prstGeom prst="rect">
            <a:avLst/>
          </a:prstGeom>
          <a:gradFill flip="none" rotWithShape="1">
            <a:gsLst>
              <a:gs pos="0">
                <a:srgbClr val="3366FF"/>
              </a:gs>
              <a:gs pos="100000">
                <a:srgbClr val="FFFFFF"/>
              </a:gs>
              <a:gs pos="50000">
                <a:schemeClr val="accent1">
                  <a:lumMod val="75000"/>
                </a:scheme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solidFill>
                  <a:schemeClr val="bg1"/>
                </a:solidFill>
                <a:latin typeface="Arial Black" panose="020B0A04020102020204" pitchFamily="34" charset="0"/>
              </a:rPr>
              <a:t> </a:t>
            </a:r>
          </a:p>
        </p:txBody>
      </p:sp>
      <p:cxnSp>
        <p:nvCxnSpPr>
          <p:cNvPr id="57" name="Straight Arrow Connector 56"/>
          <p:cNvCxnSpPr/>
          <p:nvPr/>
        </p:nvCxnSpPr>
        <p:spPr>
          <a:xfrm flipV="1">
            <a:off x="7162800" y="1981200"/>
            <a:ext cx="457200" cy="15646"/>
          </a:xfrm>
          <a:prstGeom prst="straightConnector1">
            <a:avLst/>
          </a:prstGeom>
          <a:ln w="38100">
            <a:solidFill>
              <a:srgbClr val="FF0000"/>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59" name="Flowchart: Magnetic Disk 10"/>
          <p:cNvSpPr/>
          <p:nvPr/>
        </p:nvSpPr>
        <p:spPr>
          <a:xfrm>
            <a:off x="7620000" y="1600200"/>
            <a:ext cx="990600" cy="381000"/>
          </a:xfrm>
          <a:prstGeom prst="flowChartMagneticDisk">
            <a:avLst/>
          </a:prstGeom>
          <a:solidFill>
            <a:schemeClr val="accent6">
              <a:lumMod val="75000"/>
            </a:schemeClr>
          </a:solidFill>
          <a:ln>
            <a:solidFill>
              <a:schemeClr val="accent6">
                <a:lumMod val="40000"/>
                <a:lumOff val="6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100" dirty="0">
                <a:solidFill>
                  <a:schemeClr val="bg1"/>
                </a:solidFill>
                <a:latin typeface="Arial Black" panose="020B0A04020102020204" pitchFamily="34" charset="0"/>
              </a:rPr>
              <a:t>IN-MEM</a:t>
            </a:r>
          </a:p>
        </p:txBody>
      </p:sp>
      <p:sp>
        <p:nvSpPr>
          <p:cNvPr id="17" name="Rectangle 16"/>
          <p:cNvSpPr/>
          <p:nvPr/>
        </p:nvSpPr>
        <p:spPr>
          <a:xfrm>
            <a:off x="681566" y="2438399"/>
            <a:ext cx="1291167" cy="609600"/>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1"/>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600" dirty="0">
                <a:solidFill>
                  <a:srgbClr val="000000"/>
                </a:solidFill>
                <a:latin typeface="Arial Black" panose="020B0A04020102020204" pitchFamily="34" charset="0"/>
              </a:rPr>
              <a:t>EDGE</a:t>
            </a:r>
          </a:p>
          <a:p>
            <a:pPr algn="ctr"/>
            <a:r>
              <a:rPr lang="en-US" sz="1600" dirty="0">
                <a:solidFill>
                  <a:srgbClr val="000000"/>
                </a:solidFill>
                <a:latin typeface="Arial Black" panose="020B0A04020102020204" pitchFamily="34" charset="0"/>
              </a:rPr>
              <a:t>SERVICE</a:t>
            </a:r>
          </a:p>
        </p:txBody>
      </p:sp>
      <p:sp>
        <p:nvSpPr>
          <p:cNvPr id="73" name="Isosceles Triangle 72"/>
          <p:cNvSpPr/>
          <p:nvPr/>
        </p:nvSpPr>
        <p:spPr>
          <a:xfrm rot="10800000">
            <a:off x="1676400" y="2286000"/>
            <a:ext cx="457200" cy="228600"/>
          </a:xfrm>
          <a:prstGeom prst="triangle">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p:cNvSpPr/>
          <p:nvPr/>
        </p:nvSpPr>
        <p:spPr>
          <a:xfrm>
            <a:off x="914401" y="5638801"/>
            <a:ext cx="1147232" cy="990599"/>
          </a:xfrm>
          <a:prstGeom prst="rect">
            <a:avLst/>
          </a:prstGeom>
          <a:noFill/>
          <a:ln w="57150" cap="rnd">
            <a:solidFill>
              <a:srgbClr val="FF0000"/>
            </a:solidFill>
            <a:beve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Black" panose="020B0A04020102020204" pitchFamily="34" charset="0"/>
            </a:endParaRPr>
          </a:p>
        </p:txBody>
      </p:sp>
      <p:sp>
        <p:nvSpPr>
          <p:cNvPr id="61" name="Rectangle 60"/>
          <p:cNvSpPr/>
          <p:nvPr/>
        </p:nvSpPr>
        <p:spPr>
          <a:xfrm>
            <a:off x="766234" y="5486401"/>
            <a:ext cx="1219200" cy="1066799"/>
          </a:xfrm>
          <a:prstGeom prst="rect">
            <a:avLst/>
          </a:prstGeom>
          <a:noFill/>
          <a:ln w="57150" cap="rnd">
            <a:solidFill>
              <a:srgbClr val="FF0000"/>
            </a:solidFill>
            <a:beve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Black" panose="020B0A04020102020204" pitchFamily="34" charset="0"/>
            </a:endParaRPr>
          </a:p>
        </p:txBody>
      </p:sp>
      <p:sp>
        <p:nvSpPr>
          <p:cNvPr id="63" name="Rectangle 62"/>
          <p:cNvSpPr/>
          <p:nvPr/>
        </p:nvSpPr>
        <p:spPr>
          <a:xfrm>
            <a:off x="609601" y="5334000"/>
            <a:ext cx="1295400" cy="1143000"/>
          </a:xfrm>
          <a:prstGeom prst="rect">
            <a:avLst/>
          </a:prstGeom>
          <a:solidFill>
            <a:schemeClr val="bg1"/>
          </a:solidFill>
          <a:ln w="57150" cap="rnd">
            <a:solidFill>
              <a:srgbClr val="FF0000"/>
            </a:solidFill>
            <a:beve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Black" panose="020B0A04020102020204" pitchFamily="34" charset="0"/>
            </a:endParaRPr>
          </a:p>
        </p:txBody>
      </p:sp>
      <p:sp>
        <p:nvSpPr>
          <p:cNvPr id="72" name="Isosceles Triangle 71"/>
          <p:cNvSpPr/>
          <p:nvPr/>
        </p:nvSpPr>
        <p:spPr>
          <a:xfrm>
            <a:off x="1066800" y="5715000"/>
            <a:ext cx="842433" cy="685800"/>
          </a:xfrm>
          <a:prstGeom prst="triangl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TextBox 14"/>
          <p:cNvSpPr txBox="1"/>
          <p:nvPr/>
        </p:nvSpPr>
        <p:spPr>
          <a:xfrm>
            <a:off x="1017190" y="6211884"/>
            <a:ext cx="994833" cy="2616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100" b="1" dirty="0">
                <a:solidFill>
                  <a:schemeClr val="bg1"/>
                </a:solidFill>
                <a:latin typeface="Arial Black" panose="020B0A04020102020204" pitchFamily="34" charset="0"/>
              </a:rPr>
              <a:t>FAILOVER</a:t>
            </a:r>
          </a:p>
        </p:txBody>
      </p:sp>
      <p:sp>
        <p:nvSpPr>
          <p:cNvPr id="78" name="Rectangle 77"/>
          <p:cNvSpPr/>
          <p:nvPr/>
        </p:nvSpPr>
        <p:spPr>
          <a:xfrm>
            <a:off x="609600" y="5334000"/>
            <a:ext cx="1291167" cy="6096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1"/>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600" dirty="0">
                <a:solidFill>
                  <a:schemeClr val="bg1"/>
                </a:solidFill>
                <a:latin typeface="Arial Black" panose="020B0A04020102020204" pitchFamily="34" charset="0"/>
              </a:rPr>
              <a:t>MIDDLE</a:t>
            </a:r>
          </a:p>
          <a:p>
            <a:pPr algn="ctr"/>
            <a:r>
              <a:rPr lang="en-US" sz="1600" dirty="0">
                <a:solidFill>
                  <a:schemeClr val="bg1"/>
                </a:solidFill>
                <a:latin typeface="Arial Black" panose="020B0A04020102020204" pitchFamily="34" charset="0"/>
              </a:rPr>
              <a:t>SERVICE</a:t>
            </a:r>
          </a:p>
        </p:txBody>
      </p:sp>
      <p:sp>
        <p:nvSpPr>
          <p:cNvPr id="47" name="Isosceles Triangle 46"/>
          <p:cNvSpPr/>
          <p:nvPr/>
        </p:nvSpPr>
        <p:spPr>
          <a:xfrm rot="10800000">
            <a:off x="1066800" y="5058963"/>
            <a:ext cx="381000" cy="351237"/>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Isosceles Triangle 79"/>
          <p:cNvSpPr/>
          <p:nvPr/>
        </p:nvSpPr>
        <p:spPr>
          <a:xfrm>
            <a:off x="1066800" y="4648200"/>
            <a:ext cx="381000" cy="314860"/>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Isosceles Triangle 100"/>
          <p:cNvSpPr/>
          <p:nvPr/>
        </p:nvSpPr>
        <p:spPr>
          <a:xfrm>
            <a:off x="1676400" y="1981200"/>
            <a:ext cx="457200" cy="228600"/>
          </a:xfrm>
          <a:prstGeom prst="triangle">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2" name="Straight Arrow Connector 101"/>
          <p:cNvCxnSpPr/>
          <p:nvPr/>
        </p:nvCxnSpPr>
        <p:spPr>
          <a:xfrm>
            <a:off x="1570434" y="3657600"/>
            <a:ext cx="1" cy="381000"/>
          </a:xfrm>
          <a:prstGeom prst="straightConnector1">
            <a:avLst/>
          </a:prstGeom>
          <a:ln w="114300">
            <a:solidFill>
              <a:schemeClr val="tx1"/>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sp>
        <p:nvSpPr>
          <p:cNvPr id="103" name="Isosceles Triangle 102"/>
          <p:cNvSpPr/>
          <p:nvPr/>
        </p:nvSpPr>
        <p:spPr>
          <a:xfrm rot="10800000">
            <a:off x="1371600" y="3915963"/>
            <a:ext cx="381000" cy="351237"/>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Isosceles Triangle 103"/>
          <p:cNvSpPr/>
          <p:nvPr/>
        </p:nvSpPr>
        <p:spPr>
          <a:xfrm>
            <a:off x="1371600" y="3505200"/>
            <a:ext cx="381000" cy="314860"/>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Flowchart: Magnetic Disk 10"/>
          <p:cNvSpPr/>
          <p:nvPr/>
        </p:nvSpPr>
        <p:spPr>
          <a:xfrm>
            <a:off x="609600" y="5867400"/>
            <a:ext cx="914400" cy="381000"/>
          </a:xfrm>
          <a:prstGeom prst="flowChartMagneticDisk">
            <a:avLst/>
          </a:prstGeom>
          <a:solidFill>
            <a:schemeClr val="accent6">
              <a:lumMod val="75000"/>
            </a:schemeClr>
          </a:solidFill>
          <a:ln>
            <a:solidFill>
              <a:schemeClr val="accent6">
                <a:lumMod val="40000"/>
                <a:lumOff val="6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100" dirty="0">
                <a:solidFill>
                  <a:schemeClr val="bg1"/>
                </a:solidFill>
                <a:latin typeface="Arial Black" panose="020B0A04020102020204" pitchFamily="34" charset="0"/>
              </a:rPr>
              <a:t>DB</a:t>
            </a:r>
          </a:p>
        </p:txBody>
      </p:sp>
      <p:sp>
        <p:nvSpPr>
          <p:cNvPr id="11" name="Flowchart: Magnetic Disk 10"/>
          <p:cNvSpPr/>
          <p:nvPr/>
        </p:nvSpPr>
        <p:spPr>
          <a:xfrm>
            <a:off x="685800" y="2971799"/>
            <a:ext cx="914400" cy="381001"/>
          </a:xfrm>
          <a:prstGeom prst="flowChartMagneticDisk">
            <a:avLst/>
          </a:prstGeom>
          <a:solidFill>
            <a:schemeClr val="accent6">
              <a:lumMod val="75000"/>
            </a:schemeClr>
          </a:solidFill>
          <a:ln>
            <a:solidFill>
              <a:schemeClr val="accent6">
                <a:lumMod val="40000"/>
                <a:lumOff val="6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100" dirty="0">
                <a:solidFill>
                  <a:schemeClr val="bg1"/>
                </a:solidFill>
                <a:latin typeface="Arial Black" panose="020B0A04020102020204" pitchFamily="34" charset="0"/>
              </a:rPr>
              <a:t>DB</a:t>
            </a:r>
          </a:p>
        </p:txBody>
      </p:sp>
      <p:sp>
        <p:nvSpPr>
          <p:cNvPr id="124" name="Rectangle 123"/>
          <p:cNvSpPr/>
          <p:nvPr/>
        </p:nvSpPr>
        <p:spPr>
          <a:xfrm>
            <a:off x="2209800" y="3996"/>
            <a:ext cx="3505200" cy="251728"/>
          </a:xfrm>
          <a:prstGeom prst="rect">
            <a:avLst/>
          </a:prstGeom>
          <a:solidFill>
            <a:schemeClr val="accent1">
              <a:lumMod val="40000"/>
              <a:lumOff val="60000"/>
              <a:alpha val="10000"/>
            </a:schemeClr>
          </a:solidFill>
          <a:ln>
            <a:solidFill>
              <a:schemeClr val="accent1">
                <a:shade val="50000"/>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1050" dirty="0">
                <a:solidFill>
                  <a:srgbClr val="99CCFF"/>
                </a:solidFill>
                <a:latin typeface="Arial Black" panose="020B0A04020102020204" pitchFamily="34" charset="0"/>
              </a:rPr>
              <a:t>  BROWSER      SERVICE     DEVICE       ETC</a:t>
            </a:r>
            <a:endParaRPr lang="en-US" sz="1400" dirty="0">
              <a:solidFill>
                <a:srgbClr val="99CCFF"/>
              </a:solidFill>
              <a:latin typeface="Arial Black" panose="020B0A04020102020204" pitchFamily="34" charset="0"/>
            </a:endParaRPr>
          </a:p>
        </p:txBody>
      </p:sp>
      <p:cxnSp>
        <p:nvCxnSpPr>
          <p:cNvPr id="126" name="Straight Arrow Connector 125"/>
          <p:cNvCxnSpPr/>
          <p:nvPr/>
        </p:nvCxnSpPr>
        <p:spPr>
          <a:xfrm>
            <a:off x="3829050" y="762000"/>
            <a:ext cx="0" cy="640450"/>
          </a:xfrm>
          <a:prstGeom prst="straightConnector1">
            <a:avLst/>
          </a:prstGeom>
          <a:ln w="38100">
            <a:solidFill>
              <a:srgbClr val="FF0000"/>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127" name="Isosceles Triangle 126"/>
          <p:cNvSpPr/>
          <p:nvPr/>
        </p:nvSpPr>
        <p:spPr>
          <a:xfrm rot="10800000">
            <a:off x="2762250" y="1066800"/>
            <a:ext cx="2209800" cy="391060"/>
          </a:xfrm>
          <a:prstGeom prst="triangle">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TextBox 14"/>
          <p:cNvSpPr txBox="1"/>
          <p:nvPr/>
        </p:nvSpPr>
        <p:spPr>
          <a:xfrm>
            <a:off x="3630686" y="1066800"/>
            <a:ext cx="914400" cy="30777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b="1" dirty="0">
                <a:latin typeface="Arial Black" panose="020B0A04020102020204" pitchFamily="34" charset="0"/>
              </a:rPr>
              <a:t>LB</a:t>
            </a:r>
          </a:p>
        </p:txBody>
      </p:sp>
      <p:sp>
        <p:nvSpPr>
          <p:cNvPr id="129" name="Rectangle 128"/>
          <p:cNvSpPr/>
          <p:nvPr/>
        </p:nvSpPr>
        <p:spPr>
          <a:xfrm>
            <a:off x="1981200" y="228600"/>
            <a:ext cx="3733800" cy="533400"/>
          </a:xfrm>
          <a:prstGeom prst="rect">
            <a:avLst/>
          </a:prstGeom>
          <a:gradFill flip="none" rotWithShape="1">
            <a:gsLst>
              <a:gs pos="55000">
                <a:schemeClr val="bg1"/>
              </a:gs>
              <a:gs pos="100000">
                <a:srgbClr val="000000"/>
              </a:gs>
            </a:gsLst>
            <a:path path="shape">
              <a:fillToRect l="50000" t="50000" r="50000" b="50000"/>
            </a:path>
            <a:tileRect/>
          </a:gra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solidFill>
                  <a:schemeClr val="tx1"/>
                </a:solidFill>
                <a:latin typeface="Arial Black" panose="020B0A04020102020204" pitchFamily="34" charset="0"/>
              </a:rPr>
              <a:t>CONSUMING APPLICATION</a:t>
            </a:r>
          </a:p>
        </p:txBody>
      </p:sp>
      <p:cxnSp>
        <p:nvCxnSpPr>
          <p:cNvPr id="79" name="Straight Arrow Connector 78"/>
          <p:cNvCxnSpPr>
            <a:endCxn id="81" idx="3"/>
          </p:cNvCxnSpPr>
          <p:nvPr/>
        </p:nvCxnSpPr>
        <p:spPr>
          <a:xfrm>
            <a:off x="381000" y="2209800"/>
            <a:ext cx="5878" cy="1861854"/>
          </a:xfrm>
          <a:prstGeom prst="straightConnector1">
            <a:avLst/>
          </a:prstGeom>
          <a:ln w="88900">
            <a:gradFill flip="none" rotWithShape="1">
              <a:gsLst>
                <a:gs pos="60000">
                  <a:srgbClr val="008000"/>
                </a:gs>
                <a:gs pos="100000">
                  <a:schemeClr val="tx1"/>
                </a:gs>
                <a:gs pos="18000">
                  <a:srgbClr val="FF0000"/>
                </a:gs>
              </a:gsLst>
              <a:path path="circle">
                <a:fillToRect l="100000" b="100000"/>
              </a:path>
              <a:tileRect t="-100000" r="-100000"/>
            </a:gradFill>
            <a:headEnd type="none" w="lg" len="lg"/>
            <a:tailEnd type="none" w="lg" len="lg"/>
          </a:ln>
        </p:spPr>
        <p:style>
          <a:lnRef idx="1">
            <a:schemeClr val="accent1"/>
          </a:lnRef>
          <a:fillRef idx="0">
            <a:schemeClr val="accent1"/>
          </a:fillRef>
          <a:effectRef idx="0">
            <a:schemeClr val="accent1"/>
          </a:effectRef>
          <a:fontRef idx="minor">
            <a:schemeClr val="tx1"/>
          </a:fontRef>
        </p:style>
      </p:cxnSp>
      <p:sp>
        <p:nvSpPr>
          <p:cNvPr id="81" name="Isosceles Triangle 80"/>
          <p:cNvSpPr/>
          <p:nvPr/>
        </p:nvSpPr>
        <p:spPr>
          <a:xfrm rot="9034156">
            <a:off x="214442" y="4056904"/>
            <a:ext cx="457200" cy="228600"/>
          </a:xfrm>
          <a:prstGeom prst="triangle">
            <a:avLst/>
          </a:prstGeom>
          <a:gradFill flip="none" rotWithShape="1">
            <a:gsLst>
              <a:gs pos="0">
                <a:schemeClr val="accent4">
                  <a:lumMod val="75000"/>
                </a:schemeClr>
              </a:gs>
              <a:gs pos="100000">
                <a:srgbClr val="FFFFFF"/>
              </a:gs>
              <a:gs pos="88000">
                <a:srgbClr val="FFFF00"/>
              </a:gs>
            </a:gsLst>
            <a:path path="rect">
              <a:fillToRect l="100000" t="100000"/>
            </a:path>
            <a:tileRect r="-100000" b="-100000"/>
          </a:gradFill>
          <a:ln>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Isosceles Triangle 81"/>
          <p:cNvSpPr/>
          <p:nvPr/>
        </p:nvSpPr>
        <p:spPr>
          <a:xfrm rot="1898780">
            <a:off x="199079" y="2064133"/>
            <a:ext cx="457200" cy="228600"/>
          </a:xfrm>
          <a:prstGeom prst="triangle">
            <a:avLst/>
          </a:prstGeom>
          <a:gradFill flip="none" rotWithShape="1">
            <a:gsLst>
              <a:gs pos="0">
                <a:schemeClr val="accent4">
                  <a:lumMod val="75000"/>
                </a:schemeClr>
              </a:gs>
              <a:gs pos="100000">
                <a:srgbClr val="FFFFFF"/>
              </a:gs>
              <a:gs pos="88000">
                <a:srgbClr val="FFFF00"/>
              </a:gs>
            </a:gsLst>
            <a:path path="rect">
              <a:fillToRect l="100000" t="100000"/>
            </a:path>
            <a:tileRect r="-100000" b="-100000"/>
          </a:gradFill>
          <a:ln>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229811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6934200" cy="838200"/>
          </a:xfrm>
        </p:spPr>
        <p:txBody>
          <a:bodyPr>
            <a:normAutofit/>
          </a:bodyPr>
          <a:lstStyle/>
          <a:p>
            <a:r>
              <a:rPr lang="en-US" sz="3600" dirty="0" smtClean="0">
                <a:solidFill>
                  <a:schemeClr val="accent1"/>
                </a:solidFill>
                <a:latin typeface="Roboto" charset="0"/>
                <a:ea typeface="Roboto" charset="0"/>
                <a:cs typeface="Roboto" charset="0"/>
              </a:rPr>
              <a:t>Deployment</a:t>
            </a:r>
            <a:endParaRPr lang="en-US" sz="3600" dirty="0">
              <a:solidFill>
                <a:schemeClr val="accent1"/>
              </a:solidFill>
              <a:latin typeface="Roboto" charset="0"/>
              <a:ea typeface="Roboto" charset="0"/>
              <a:cs typeface="Roboto" charset="0"/>
            </a:endParaRPr>
          </a:p>
        </p:txBody>
      </p:sp>
      <p:sp>
        <p:nvSpPr>
          <p:cNvPr id="3" name="Content Placeholder 2"/>
          <p:cNvSpPr>
            <a:spLocks noGrp="1"/>
          </p:cNvSpPr>
          <p:nvPr>
            <p:ph idx="1"/>
          </p:nvPr>
        </p:nvSpPr>
        <p:spPr>
          <a:xfrm>
            <a:off x="0" y="1066800"/>
            <a:ext cx="9144000" cy="5791200"/>
          </a:xfrm>
          <a:solidFill>
            <a:schemeClr val="bg1"/>
          </a:solidFill>
        </p:spPr>
        <p:txBody>
          <a:bodyPr>
            <a:normAutofit/>
          </a:bodyPr>
          <a:lstStyle/>
          <a:p>
            <a:pPr>
              <a:lnSpc>
                <a:spcPct val="80000"/>
              </a:lnSpc>
            </a:pPr>
            <a:endParaRPr lang="en-US" sz="2400" dirty="0" smtClean="0">
              <a:latin typeface="Roboto" charset="0"/>
              <a:ea typeface="Roboto" charset="0"/>
              <a:cs typeface="Roboto" charset="0"/>
            </a:endParaRPr>
          </a:p>
          <a:p>
            <a:pPr>
              <a:lnSpc>
                <a:spcPct val="80000"/>
              </a:lnSpc>
            </a:pPr>
            <a:r>
              <a:rPr lang="en-US" sz="2400" b="1" dirty="0" smtClean="0">
                <a:latin typeface="Roboto" charset="0"/>
                <a:ea typeface="Roboto" charset="0"/>
                <a:cs typeface="Roboto" charset="0"/>
              </a:rPr>
              <a:t>Machine </a:t>
            </a:r>
            <a:r>
              <a:rPr lang="en-US" sz="2400" b="1" dirty="0">
                <a:latin typeface="Roboto" charset="0"/>
                <a:ea typeface="Roboto" charset="0"/>
                <a:cs typeface="Roboto" charset="0"/>
              </a:rPr>
              <a:t>Creation</a:t>
            </a:r>
          </a:p>
          <a:p>
            <a:pPr lvl="1">
              <a:lnSpc>
                <a:spcPct val="80000"/>
              </a:lnSpc>
            </a:pPr>
            <a:r>
              <a:rPr lang="en-US" sz="2000" dirty="0">
                <a:solidFill>
                  <a:srgbClr val="000000"/>
                </a:solidFill>
                <a:latin typeface="Roboto" charset="0"/>
                <a:ea typeface="Roboto" charset="0"/>
                <a:cs typeface="Roboto" charset="0"/>
              </a:rPr>
              <a:t>Mutable, Immutable</a:t>
            </a:r>
          </a:p>
          <a:p>
            <a:pPr lvl="1">
              <a:lnSpc>
                <a:spcPct val="80000"/>
              </a:lnSpc>
            </a:pPr>
            <a:r>
              <a:rPr lang="en-US" sz="2000" dirty="0">
                <a:solidFill>
                  <a:srgbClr val="000000"/>
                </a:solidFill>
                <a:latin typeface="Roboto" charset="0"/>
                <a:ea typeface="Roboto" charset="0"/>
                <a:cs typeface="Roboto" charset="0"/>
              </a:rPr>
              <a:t>Continuous Deployment</a:t>
            </a:r>
          </a:p>
          <a:p>
            <a:pPr lvl="1">
              <a:lnSpc>
                <a:spcPct val="80000"/>
              </a:lnSpc>
            </a:pPr>
            <a:r>
              <a:rPr lang="en-US" sz="2000" dirty="0">
                <a:solidFill>
                  <a:srgbClr val="000000"/>
                </a:solidFill>
                <a:latin typeface="Roboto" charset="0"/>
                <a:ea typeface="Roboto" charset="0"/>
                <a:cs typeface="Roboto" charset="0"/>
              </a:rPr>
              <a:t>Use a </a:t>
            </a:r>
            <a:r>
              <a:rPr lang="en-US" sz="2000" dirty="0" smtClean="0">
                <a:solidFill>
                  <a:srgbClr val="000000"/>
                </a:solidFill>
                <a:latin typeface="Roboto" charset="0"/>
                <a:ea typeface="Roboto" charset="0"/>
                <a:cs typeface="Roboto" charset="0"/>
              </a:rPr>
              <a:t>Template</a:t>
            </a:r>
          </a:p>
          <a:p>
            <a:pPr lvl="1">
              <a:lnSpc>
                <a:spcPct val="80000"/>
              </a:lnSpc>
            </a:pPr>
            <a:endParaRPr lang="en-US" sz="2000" dirty="0">
              <a:solidFill>
                <a:srgbClr val="000000"/>
              </a:solidFill>
              <a:latin typeface="Roboto" charset="0"/>
              <a:ea typeface="Roboto" charset="0"/>
              <a:cs typeface="Roboto" charset="0"/>
            </a:endParaRPr>
          </a:p>
          <a:p>
            <a:pPr>
              <a:lnSpc>
                <a:spcPct val="80000"/>
              </a:lnSpc>
            </a:pPr>
            <a:r>
              <a:rPr lang="en-US" sz="2400" b="1" dirty="0">
                <a:latin typeface="Roboto" charset="0"/>
                <a:ea typeface="Roboto" charset="0"/>
                <a:cs typeface="Roboto" charset="0"/>
              </a:rPr>
              <a:t>Popular </a:t>
            </a:r>
            <a:r>
              <a:rPr lang="en-US" sz="2400" b="1" dirty="0" smtClean="0">
                <a:latin typeface="Roboto" charset="0"/>
                <a:ea typeface="Roboto" charset="0"/>
                <a:cs typeface="Roboto" charset="0"/>
              </a:rPr>
              <a:t>Tools</a:t>
            </a:r>
            <a:endParaRPr lang="is-IS" sz="2400" b="1" dirty="0">
              <a:latin typeface="Roboto" charset="0"/>
              <a:ea typeface="Roboto" charset="0"/>
              <a:cs typeface="Roboto" charset="0"/>
            </a:endParaRPr>
          </a:p>
          <a:p>
            <a:pPr lvl="1">
              <a:lnSpc>
                <a:spcPct val="80000"/>
              </a:lnSpc>
            </a:pPr>
            <a:r>
              <a:rPr lang="is-IS" sz="2000" dirty="0">
                <a:solidFill>
                  <a:srgbClr val="000000"/>
                </a:solidFill>
                <a:latin typeface="Roboto" charset="0"/>
                <a:ea typeface="Roboto" charset="0"/>
                <a:cs typeface="Roboto" charset="0"/>
              </a:rPr>
              <a:t>Jenkins</a:t>
            </a:r>
            <a:endParaRPr lang="en-US" sz="2000" dirty="0">
              <a:solidFill>
                <a:srgbClr val="000000"/>
              </a:solidFill>
              <a:latin typeface="Roboto" charset="0"/>
              <a:ea typeface="Roboto" charset="0"/>
              <a:cs typeface="Roboto" charset="0"/>
            </a:endParaRPr>
          </a:p>
          <a:p>
            <a:pPr lvl="1">
              <a:lnSpc>
                <a:spcPct val="80000"/>
              </a:lnSpc>
            </a:pPr>
            <a:r>
              <a:rPr lang="en-US" sz="2000" dirty="0">
                <a:solidFill>
                  <a:srgbClr val="000000"/>
                </a:solidFill>
                <a:latin typeface="Roboto" charset="0"/>
                <a:ea typeface="Roboto" charset="0"/>
                <a:cs typeface="Roboto" charset="0"/>
              </a:rPr>
              <a:t>Spinnaker</a:t>
            </a:r>
          </a:p>
          <a:p>
            <a:pPr lvl="1">
              <a:lnSpc>
                <a:spcPct val="80000"/>
              </a:lnSpc>
            </a:pPr>
            <a:r>
              <a:rPr lang="en-US" sz="2000" dirty="0">
                <a:solidFill>
                  <a:srgbClr val="000000"/>
                </a:solidFill>
                <a:latin typeface="Roboto" charset="0"/>
                <a:ea typeface="Roboto" charset="0"/>
                <a:cs typeface="Roboto" charset="0"/>
              </a:rPr>
              <a:t>Asgard</a:t>
            </a:r>
          </a:p>
          <a:p>
            <a:pPr lvl="1">
              <a:lnSpc>
                <a:spcPct val="80000"/>
              </a:lnSpc>
            </a:pPr>
            <a:r>
              <a:rPr lang="en-US" sz="2000" dirty="0">
                <a:solidFill>
                  <a:srgbClr val="000000"/>
                </a:solidFill>
                <a:latin typeface="Roboto" charset="0"/>
                <a:ea typeface="Roboto" charset="0"/>
                <a:cs typeface="Roboto" charset="0"/>
              </a:rPr>
              <a:t>Chef, Puppet, Ansible</a:t>
            </a:r>
          </a:p>
          <a:p>
            <a:pPr lvl="1">
              <a:lnSpc>
                <a:spcPct val="80000"/>
              </a:lnSpc>
            </a:pPr>
            <a:r>
              <a:rPr lang="en-US" sz="2000" dirty="0">
                <a:solidFill>
                  <a:srgbClr val="000000"/>
                </a:solidFill>
                <a:latin typeface="Roboto" charset="0"/>
                <a:ea typeface="Roboto" charset="0"/>
                <a:cs typeface="Roboto" charset="0"/>
              </a:rPr>
              <a:t>Deployadactyl  </a:t>
            </a:r>
          </a:p>
          <a:p>
            <a:pPr lvl="1">
              <a:lnSpc>
                <a:spcPct val="80000"/>
              </a:lnSpc>
            </a:pPr>
            <a:r>
              <a:rPr lang="en-US" sz="2000" dirty="0">
                <a:solidFill>
                  <a:srgbClr val="000000"/>
                </a:solidFill>
                <a:latin typeface="Roboto" charset="0"/>
                <a:ea typeface="Roboto" charset="0"/>
                <a:cs typeface="Roboto" charset="0"/>
              </a:rPr>
              <a:t>Even can use scripting (ex: Python, shell scripts, etc)</a:t>
            </a:r>
            <a:r>
              <a:rPr lang="is-IS" sz="2000" dirty="0">
                <a:solidFill>
                  <a:srgbClr val="000000"/>
                </a:solidFill>
                <a:latin typeface="Roboto" charset="0"/>
                <a:ea typeface="Roboto" charset="0"/>
                <a:cs typeface="Roboto" charset="0"/>
              </a:rPr>
              <a:t>…</a:t>
            </a:r>
            <a:endParaRPr lang="en-US" sz="2000" dirty="0">
              <a:solidFill>
                <a:srgbClr val="000000"/>
              </a:solidFill>
              <a:latin typeface="Roboto" charset="0"/>
              <a:ea typeface="Roboto" charset="0"/>
              <a:cs typeface="Roboto" charset="0"/>
            </a:endParaRP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19</a:t>
            </a:fld>
            <a:endParaRPr lang="en-US"/>
          </a:p>
        </p:txBody>
      </p:sp>
      <p:sp>
        <p:nvSpPr>
          <p:cNvPr id="7" name="Rectangle 6"/>
          <p:cNvSpPr/>
          <p:nvPr/>
        </p:nvSpPr>
        <p:spPr>
          <a:xfrm>
            <a:off x="4953000" y="1524000"/>
            <a:ext cx="3733800" cy="685800"/>
          </a:xfrm>
          <a:prstGeom prst="rect">
            <a:avLst/>
          </a:prstGeom>
          <a:solidFill>
            <a:srgbClr val="FFCC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Commit to Source Code Control</a:t>
            </a:r>
          </a:p>
        </p:txBody>
      </p:sp>
      <p:sp>
        <p:nvSpPr>
          <p:cNvPr id="8" name="Rectangle 7"/>
          <p:cNvSpPr/>
          <p:nvPr/>
        </p:nvSpPr>
        <p:spPr>
          <a:xfrm>
            <a:off x="4953000" y="2667000"/>
            <a:ext cx="3733800" cy="53340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Auto Build &amp; Test &amp; Artifacts </a:t>
            </a:r>
          </a:p>
        </p:txBody>
      </p:sp>
      <p:sp>
        <p:nvSpPr>
          <p:cNvPr id="9" name="Rectangle 8"/>
          <p:cNvSpPr/>
          <p:nvPr/>
        </p:nvSpPr>
        <p:spPr>
          <a:xfrm>
            <a:off x="7086600" y="3657600"/>
            <a:ext cx="1600200" cy="838200"/>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Deploy</a:t>
            </a:r>
          </a:p>
        </p:txBody>
      </p:sp>
      <p:sp>
        <p:nvSpPr>
          <p:cNvPr id="10" name="Rectangle 9"/>
          <p:cNvSpPr/>
          <p:nvPr/>
        </p:nvSpPr>
        <p:spPr>
          <a:xfrm>
            <a:off x="4953000" y="3657600"/>
            <a:ext cx="1905000" cy="838200"/>
          </a:xfrm>
          <a:prstGeom prst="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FFFFFF"/>
                </a:solidFill>
              </a:rPr>
              <a:t>Monitor &amp;</a:t>
            </a:r>
          </a:p>
          <a:p>
            <a:pPr algn="ctr"/>
            <a:r>
              <a:rPr lang="en-US" b="1" dirty="0">
                <a:solidFill>
                  <a:srgbClr val="FFFFFF"/>
                </a:solidFill>
              </a:rPr>
              <a:t>Manage</a:t>
            </a:r>
          </a:p>
        </p:txBody>
      </p:sp>
      <p:sp>
        <p:nvSpPr>
          <p:cNvPr id="11" name="Notched Right Arrow 10"/>
          <p:cNvSpPr/>
          <p:nvPr/>
        </p:nvSpPr>
        <p:spPr>
          <a:xfrm rot="5400000">
            <a:off x="6566916" y="2196084"/>
            <a:ext cx="609600" cy="484632"/>
          </a:xfrm>
          <a:prstGeom prst="notchedRightArrow">
            <a:avLst/>
          </a:prstGeom>
          <a:gradFill flip="none" rotWithShape="1">
            <a:gsLst>
              <a:gs pos="0">
                <a:srgbClr val="FF0000"/>
              </a:gs>
              <a:gs pos="100000">
                <a:srgbClr val="FFFFFF"/>
              </a:gs>
            </a:gsLst>
            <a:lin ang="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Notched Right Arrow 11"/>
          <p:cNvSpPr/>
          <p:nvPr/>
        </p:nvSpPr>
        <p:spPr>
          <a:xfrm rot="5400000">
            <a:off x="7560267" y="3183933"/>
            <a:ext cx="604098" cy="484632"/>
          </a:xfrm>
          <a:prstGeom prst="notchedRightArrow">
            <a:avLst/>
          </a:prstGeom>
          <a:gradFill flip="none" rotWithShape="1">
            <a:gsLst>
              <a:gs pos="0">
                <a:srgbClr val="FF0000"/>
              </a:gs>
              <a:gs pos="100000">
                <a:srgbClr val="FFFFFF"/>
              </a:gs>
            </a:gsLst>
            <a:lin ang="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Notched Right Arrow 12"/>
          <p:cNvSpPr/>
          <p:nvPr/>
        </p:nvSpPr>
        <p:spPr>
          <a:xfrm>
            <a:off x="6705600" y="3733800"/>
            <a:ext cx="610054" cy="268284"/>
          </a:xfrm>
          <a:prstGeom prst="notchedRightArrow">
            <a:avLst/>
          </a:prstGeom>
          <a:gradFill flip="none" rotWithShape="1">
            <a:gsLst>
              <a:gs pos="0">
                <a:srgbClr val="FF0000"/>
              </a:gs>
              <a:gs pos="100000">
                <a:srgbClr val="FFFFFF"/>
              </a:gs>
            </a:gsLst>
            <a:lin ang="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Notched Right Arrow 13"/>
          <p:cNvSpPr/>
          <p:nvPr/>
        </p:nvSpPr>
        <p:spPr>
          <a:xfrm rot="10794506">
            <a:off x="6629613" y="4115288"/>
            <a:ext cx="610054" cy="267541"/>
          </a:xfrm>
          <a:prstGeom prst="notchedRightArrow">
            <a:avLst/>
          </a:prstGeom>
          <a:gradFill flip="none" rotWithShape="1">
            <a:gsLst>
              <a:gs pos="0">
                <a:srgbClr val="FF0000"/>
              </a:gs>
              <a:gs pos="100000">
                <a:srgbClr val="FFFFFF"/>
              </a:gs>
            </a:gsLst>
            <a:lin ang="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Notched Right Arrow 14"/>
          <p:cNvSpPr/>
          <p:nvPr/>
        </p:nvSpPr>
        <p:spPr>
          <a:xfrm rot="16200000">
            <a:off x="5448300" y="3314700"/>
            <a:ext cx="609600" cy="228600"/>
          </a:xfrm>
          <a:prstGeom prst="notchedRightArrow">
            <a:avLst/>
          </a:prstGeom>
          <a:gradFill flip="none" rotWithShape="1">
            <a:gsLst>
              <a:gs pos="0">
                <a:srgbClr val="FF0000"/>
              </a:gs>
              <a:gs pos="100000">
                <a:srgbClr val="FFFFFF"/>
              </a:gs>
            </a:gsLst>
            <a:lin ang="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Notched Right Arrow 15"/>
          <p:cNvSpPr/>
          <p:nvPr/>
        </p:nvSpPr>
        <p:spPr>
          <a:xfrm rot="5400000">
            <a:off x="5829300" y="3314700"/>
            <a:ext cx="609600" cy="228600"/>
          </a:xfrm>
          <a:prstGeom prst="notchedRightArrow">
            <a:avLst/>
          </a:prstGeom>
          <a:gradFill flip="none" rotWithShape="1">
            <a:gsLst>
              <a:gs pos="0">
                <a:srgbClr val="FF0000"/>
              </a:gs>
              <a:gs pos="100000">
                <a:srgbClr val="FFFFFF"/>
              </a:gs>
            </a:gsLst>
            <a:lin ang="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p:cNvPicPr>
            <a:picLocks noChangeAspect="1"/>
          </p:cNvPicPr>
          <p:nvPr/>
        </p:nvPicPr>
        <p:blipFill>
          <a:blip r:embed="rId3"/>
          <a:stretch>
            <a:fillRect/>
          </a:stretch>
        </p:blipFill>
        <p:spPr>
          <a:xfrm>
            <a:off x="8163876" y="1"/>
            <a:ext cx="980123" cy="1066800"/>
          </a:xfrm>
          <a:prstGeom prst="rect">
            <a:avLst/>
          </a:prstGeom>
        </p:spPr>
      </p:pic>
    </p:spTree>
    <p:extLst>
      <p:ext uri="{BB962C8B-B14F-4D97-AF65-F5344CB8AC3E}">
        <p14:creationId xmlns:p14="http://schemas.microsoft.com/office/powerpoint/2010/main" val="3025007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ppt_x"/>
                                          </p:val>
                                        </p:tav>
                                        <p:tav tm="100000">
                                          <p:val>
                                            <p:strVal val="#ppt_x"/>
                                          </p:val>
                                        </p:tav>
                                      </p:tavLst>
                                    </p:anim>
                                    <p:anim calcmode="lin" valueType="num">
                                      <p:cBhvr additive="base">
                                        <p:cTn id="16" dur="500" fill="hold"/>
                                        <p:tgtEl>
                                          <p:spTgt spid="9"/>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ppt_x"/>
                                          </p:val>
                                        </p:tav>
                                        <p:tav tm="100000">
                                          <p:val>
                                            <p:strVal val="#ppt_x"/>
                                          </p:val>
                                        </p:tav>
                                      </p:tavLst>
                                    </p:anim>
                                    <p:anim calcmode="lin" valueType="num">
                                      <p:cBhvr additive="base">
                                        <p:cTn id="20" dur="500" fill="hold"/>
                                        <p:tgtEl>
                                          <p:spTgt spid="10"/>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anim calcmode="lin" valueType="num">
                                      <p:cBhvr additive="base">
                                        <p:cTn id="23" dur="500" fill="hold"/>
                                        <p:tgtEl>
                                          <p:spTgt spid="11"/>
                                        </p:tgtEl>
                                        <p:attrNameLst>
                                          <p:attrName>ppt_x</p:attrName>
                                        </p:attrNameLst>
                                      </p:cBhvr>
                                      <p:tavLst>
                                        <p:tav tm="0">
                                          <p:val>
                                            <p:strVal val="#ppt_x"/>
                                          </p:val>
                                        </p:tav>
                                        <p:tav tm="100000">
                                          <p:val>
                                            <p:strVal val="#ppt_x"/>
                                          </p:val>
                                        </p:tav>
                                      </p:tavLst>
                                    </p:anim>
                                    <p:anim calcmode="lin" valueType="num">
                                      <p:cBhvr additive="base">
                                        <p:cTn id="24" dur="500" fill="hold"/>
                                        <p:tgtEl>
                                          <p:spTgt spid="11"/>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anim calcmode="lin" valueType="num">
                                      <p:cBhvr additive="base">
                                        <p:cTn id="27" dur="500" fill="hold"/>
                                        <p:tgtEl>
                                          <p:spTgt spid="12"/>
                                        </p:tgtEl>
                                        <p:attrNameLst>
                                          <p:attrName>ppt_x</p:attrName>
                                        </p:attrNameLst>
                                      </p:cBhvr>
                                      <p:tavLst>
                                        <p:tav tm="0">
                                          <p:val>
                                            <p:strVal val="#ppt_x"/>
                                          </p:val>
                                        </p:tav>
                                        <p:tav tm="100000">
                                          <p:val>
                                            <p:strVal val="#ppt_x"/>
                                          </p:val>
                                        </p:tav>
                                      </p:tavLst>
                                    </p:anim>
                                    <p:anim calcmode="lin" valueType="num">
                                      <p:cBhvr additive="base">
                                        <p:cTn id="28" dur="500" fill="hold"/>
                                        <p:tgtEl>
                                          <p:spTgt spid="12"/>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additive="base">
                                        <p:cTn id="31" dur="500" fill="hold"/>
                                        <p:tgtEl>
                                          <p:spTgt spid="13"/>
                                        </p:tgtEl>
                                        <p:attrNameLst>
                                          <p:attrName>ppt_x</p:attrName>
                                        </p:attrNameLst>
                                      </p:cBhvr>
                                      <p:tavLst>
                                        <p:tav tm="0">
                                          <p:val>
                                            <p:strVal val="#ppt_x"/>
                                          </p:val>
                                        </p:tav>
                                        <p:tav tm="100000">
                                          <p:val>
                                            <p:strVal val="#ppt_x"/>
                                          </p:val>
                                        </p:tav>
                                      </p:tavLst>
                                    </p:anim>
                                    <p:anim calcmode="lin" valueType="num">
                                      <p:cBhvr additive="base">
                                        <p:cTn id="32" dur="500" fill="hold"/>
                                        <p:tgtEl>
                                          <p:spTgt spid="13"/>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4"/>
                                        </p:tgtEl>
                                        <p:attrNameLst>
                                          <p:attrName>style.visibility</p:attrName>
                                        </p:attrNameLst>
                                      </p:cBhvr>
                                      <p:to>
                                        <p:strVal val="visible"/>
                                      </p:to>
                                    </p:set>
                                    <p:anim calcmode="lin" valueType="num">
                                      <p:cBhvr additive="base">
                                        <p:cTn id="35" dur="500" fill="hold"/>
                                        <p:tgtEl>
                                          <p:spTgt spid="14"/>
                                        </p:tgtEl>
                                        <p:attrNameLst>
                                          <p:attrName>ppt_x</p:attrName>
                                        </p:attrNameLst>
                                      </p:cBhvr>
                                      <p:tavLst>
                                        <p:tav tm="0">
                                          <p:val>
                                            <p:strVal val="#ppt_x"/>
                                          </p:val>
                                        </p:tav>
                                        <p:tav tm="100000">
                                          <p:val>
                                            <p:strVal val="#ppt_x"/>
                                          </p:val>
                                        </p:tav>
                                      </p:tavLst>
                                    </p:anim>
                                    <p:anim calcmode="lin" valueType="num">
                                      <p:cBhvr additive="base">
                                        <p:cTn id="36" dur="500" fill="hold"/>
                                        <p:tgtEl>
                                          <p:spTgt spid="14"/>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5"/>
                                        </p:tgtEl>
                                        <p:attrNameLst>
                                          <p:attrName>style.visibility</p:attrName>
                                        </p:attrNameLst>
                                      </p:cBhvr>
                                      <p:to>
                                        <p:strVal val="visible"/>
                                      </p:to>
                                    </p:set>
                                    <p:anim calcmode="lin" valueType="num">
                                      <p:cBhvr additive="base">
                                        <p:cTn id="39" dur="500" fill="hold"/>
                                        <p:tgtEl>
                                          <p:spTgt spid="15"/>
                                        </p:tgtEl>
                                        <p:attrNameLst>
                                          <p:attrName>ppt_x</p:attrName>
                                        </p:attrNameLst>
                                      </p:cBhvr>
                                      <p:tavLst>
                                        <p:tav tm="0">
                                          <p:val>
                                            <p:strVal val="#ppt_x"/>
                                          </p:val>
                                        </p:tav>
                                        <p:tav tm="100000">
                                          <p:val>
                                            <p:strVal val="#ppt_x"/>
                                          </p:val>
                                        </p:tav>
                                      </p:tavLst>
                                    </p:anim>
                                    <p:anim calcmode="lin" valueType="num">
                                      <p:cBhvr additive="base">
                                        <p:cTn id="40" dur="500" fill="hold"/>
                                        <p:tgtEl>
                                          <p:spTgt spid="15"/>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16"/>
                                        </p:tgtEl>
                                        <p:attrNameLst>
                                          <p:attrName>style.visibility</p:attrName>
                                        </p:attrNameLst>
                                      </p:cBhvr>
                                      <p:to>
                                        <p:strVal val="visible"/>
                                      </p:to>
                                    </p:set>
                                    <p:anim calcmode="lin" valueType="num">
                                      <p:cBhvr additive="base">
                                        <p:cTn id="43" dur="500" fill="hold"/>
                                        <p:tgtEl>
                                          <p:spTgt spid="16"/>
                                        </p:tgtEl>
                                        <p:attrNameLst>
                                          <p:attrName>ppt_x</p:attrName>
                                        </p:attrNameLst>
                                      </p:cBhvr>
                                      <p:tavLst>
                                        <p:tav tm="0">
                                          <p:val>
                                            <p:strVal val="#ppt_x"/>
                                          </p:val>
                                        </p:tav>
                                        <p:tav tm="100000">
                                          <p:val>
                                            <p:strVal val="#ppt_x"/>
                                          </p:val>
                                        </p:tav>
                                      </p:tavLst>
                                    </p:anim>
                                    <p:anim calcmode="lin" valueType="num">
                                      <p:cBhvr additive="base">
                                        <p:cTn id="44"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3">
                                            <p:txEl>
                                              <p:pRg st="1" end="1"/>
                                            </p:txEl>
                                          </p:spTgt>
                                        </p:tgtEl>
                                        <p:attrNameLst>
                                          <p:attrName>style.visibility</p:attrName>
                                        </p:attrNameLst>
                                      </p:cBhvr>
                                      <p:to>
                                        <p:strVal val="visible"/>
                                      </p:to>
                                    </p:set>
                                    <p:anim calcmode="lin" valueType="num">
                                      <p:cBhvr additive="base">
                                        <p:cTn id="49"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1" end="1"/>
                                            </p:txEl>
                                          </p:spTgt>
                                        </p:tgtEl>
                                        <p:attrNameLst>
                                          <p:attrName>ppt_y</p:attrName>
                                        </p:attrNameLst>
                                      </p:cBhvr>
                                      <p:tavLst>
                                        <p:tav tm="0">
                                          <p:val>
                                            <p:strVal val="1+#ppt_h/2"/>
                                          </p:val>
                                        </p:tav>
                                        <p:tav tm="100000">
                                          <p:val>
                                            <p:strVal val="#ppt_y"/>
                                          </p:val>
                                        </p:tav>
                                      </p:tavLst>
                                    </p:anim>
                                  </p:childTnLst>
                                </p:cTn>
                              </p:par>
                              <p:par>
                                <p:cTn id="51" presetID="2" presetClass="entr" presetSubtype="4" fill="hold" nodeType="withEffect">
                                  <p:stCondLst>
                                    <p:cond delay="0"/>
                                  </p:stCondLst>
                                  <p:childTnLst>
                                    <p:set>
                                      <p:cBhvr>
                                        <p:cTn id="52" dur="1" fill="hold">
                                          <p:stCondLst>
                                            <p:cond delay="0"/>
                                          </p:stCondLst>
                                        </p:cTn>
                                        <p:tgtEl>
                                          <p:spTgt spid="3">
                                            <p:txEl>
                                              <p:pRg st="2" end="2"/>
                                            </p:txEl>
                                          </p:spTgt>
                                        </p:tgtEl>
                                        <p:attrNameLst>
                                          <p:attrName>style.visibility</p:attrName>
                                        </p:attrNameLst>
                                      </p:cBhvr>
                                      <p:to>
                                        <p:strVal val="visible"/>
                                      </p:to>
                                    </p:set>
                                    <p:anim calcmode="lin" valueType="num">
                                      <p:cBhvr additive="base">
                                        <p:cTn id="5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54" dur="500" fill="hold"/>
                                        <p:tgtEl>
                                          <p:spTgt spid="3">
                                            <p:txEl>
                                              <p:pRg st="2" end="2"/>
                                            </p:txEl>
                                          </p:spTgt>
                                        </p:tgtEl>
                                        <p:attrNameLst>
                                          <p:attrName>ppt_y</p:attrName>
                                        </p:attrNameLst>
                                      </p:cBhvr>
                                      <p:tavLst>
                                        <p:tav tm="0">
                                          <p:val>
                                            <p:strVal val="1+#ppt_h/2"/>
                                          </p:val>
                                        </p:tav>
                                        <p:tav tm="100000">
                                          <p:val>
                                            <p:strVal val="#ppt_y"/>
                                          </p:val>
                                        </p:tav>
                                      </p:tavLst>
                                    </p:anim>
                                  </p:childTnLst>
                                </p:cTn>
                              </p:par>
                              <p:par>
                                <p:cTn id="55" presetID="2" presetClass="entr" presetSubtype="4" fill="hold" nodeType="withEffect">
                                  <p:stCondLst>
                                    <p:cond delay="0"/>
                                  </p:stCondLst>
                                  <p:childTnLst>
                                    <p:set>
                                      <p:cBhvr>
                                        <p:cTn id="56" dur="1" fill="hold">
                                          <p:stCondLst>
                                            <p:cond delay="0"/>
                                          </p:stCondLst>
                                        </p:cTn>
                                        <p:tgtEl>
                                          <p:spTgt spid="3">
                                            <p:txEl>
                                              <p:pRg st="3" end="3"/>
                                            </p:txEl>
                                          </p:spTgt>
                                        </p:tgtEl>
                                        <p:attrNameLst>
                                          <p:attrName>style.visibility</p:attrName>
                                        </p:attrNameLst>
                                      </p:cBhvr>
                                      <p:to>
                                        <p:strVal val="visible"/>
                                      </p:to>
                                    </p:set>
                                    <p:anim calcmode="lin" valueType="num">
                                      <p:cBhvr additive="base">
                                        <p:cTn id="57"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58" dur="500" fill="hold"/>
                                        <p:tgtEl>
                                          <p:spTgt spid="3">
                                            <p:txEl>
                                              <p:pRg st="3" end="3"/>
                                            </p:txEl>
                                          </p:spTgt>
                                        </p:tgtEl>
                                        <p:attrNameLst>
                                          <p:attrName>ppt_y</p:attrName>
                                        </p:attrNameLst>
                                      </p:cBhvr>
                                      <p:tavLst>
                                        <p:tav tm="0">
                                          <p:val>
                                            <p:strVal val="1+#ppt_h/2"/>
                                          </p:val>
                                        </p:tav>
                                        <p:tav tm="100000">
                                          <p:val>
                                            <p:strVal val="#ppt_y"/>
                                          </p:val>
                                        </p:tav>
                                      </p:tavLst>
                                    </p:anim>
                                  </p:childTnLst>
                                </p:cTn>
                              </p:par>
                              <p:par>
                                <p:cTn id="59" presetID="2" presetClass="entr" presetSubtype="4" fill="hold" nodeType="withEffect">
                                  <p:stCondLst>
                                    <p:cond delay="0"/>
                                  </p:stCondLst>
                                  <p:childTnLst>
                                    <p:set>
                                      <p:cBhvr>
                                        <p:cTn id="60" dur="1" fill="hold">
                                          <p:stCondLst>
                                            <p:cond delay="0"/>
                                          </p:stCondLst>
                                        </p:cTn>
                                        <p:tgtEl>
                                          <p:spTgt spid="3">
                                            <p:txEl>
                                              <p:pRg st="4" end="4"/>
                                            </p:txEl>
                                          </p:spTgt>
                                        </p:tgtEl>
                                        <p:attrNameLst>
                                          <p:attrName>style.visibility</p:attrName>
                                        </p:attrNameLst>
                                      </p:cBhvr>
                                      <p:to>
                                        <p:strVal val="visible"/>
                                      </p:to>
                                    </p:set>
                                    <p:anim calcmode="lin" valueType="num">
                                      <p:cBhvr additive="base">
                                        <p:cTn id="6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nodeType="clickEffect">
                                  <p:stCondLst>
                                    <p:cond delay="0"/>
                                  </p:stCondLst>
                                  <p:childTnLst>
                                    <p:set>
                                      <p:cBhvr>
                                        <p:cTn id="66" dur="1" fill="hold">
                                          <p:stCondLst>
                                            <p:cond delay="0"/>
                                          </p:stCondLst>
                                        </p:cTn>
                                        <p:tgtEl>
                                          <p:spTgt spid="3">
                                            <p:txEl>
                                              <p:pRg st="6" end="6"/>
                                            </p:txEl>
                                          </p:spTgt>
                                        </p:tgtEl>
                                        <p:attrNameLst>
                                          <p:attrName>style.visibility</p:attrName>
                                        </p:attrNameLst>
                                      </p:cBhvr>
                                      <p:to>
                                        <p:strVal val="visible"/>
                                      </p:to>
                                    </p:set>
                                    <p:anim calcmode="lin" valueType="num">
                                      <p:cBhvr additive="base">
                                        <p:cTn id="67"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3">
                                            <p:txEl>
                                              <p:pRg st="6" end="6"/>
                                            </p:txEl>
                                          </p:spTgt>
                                        </p:tgtEl>
                                        <p:attrNameLst>
                                          <p:attrName>ppt_y</p:attrName>
                                        </p:attrNameLst>
                                      </p:cBhvr>
                                      <p:tavLst>
                                        <p:tav tm="0">
                                          <p:val>
                                            <p:strVal val="1+#ppt_h/2"/>
                                          </p:val>
                                        </p:tav>
                                        <p:tav tm="100000">
                                          <p:val>
                                            <p:strVal val="#ppt_y"/>
                                          </p:val>
                                        </p:tav>
                                      </p:tavLst>
                                    </p:anim>
                                  </p:childTnLst>
                                </p:cTn>
                              </p:par>
                              <p:par>
                                <p:cTn id="69" presetID="2" presetClass="entr" presetSubtype="4" fill="hold" nodeType="withEffect">
                                  <p:stCondLst>
                                    <p:cond delay="0"/>
                                  </p:stCondLst>
                                  <p:childTnLst>
                                    <p:set>
                                      <p:cBhvr>
                                        <p:cTn id="70" dur="1" fill="hold">
                                          <p:stCondLst>
                                            <p:cond delay="0"/>
                                          </p:stCondLst>
                                        </p:cTn>
                                        <p:tgtEl>
                                          <p:spTgt spid="3">
                                            <p:txEl>
                                              <p:pRg st="7" end="7"/>
                                            </p:txEl>
                                          </p:spTgt>
                                        </p:tgtEl>
                                        <p:attrNameLst>
                                          <p:attrName>style.visibility</p:attrName>
                                        </p:attrNameLst>
                                      </p:cBhvr>
                                      <p:to>
                                        <p:strVal val="visible"/>
                                      </p:to>
                                    </p:set>
                                    <p:anim calcmode="lin" valueType="num">
                                      <p:cBhvr additive="base">
                                        <p:cTn id="71"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72" dur="500" fill="hold"/>
                                        <p:tgtEl>
                                          <p:spTgt spid="3">
                                            <p:txEl>
                                              <p:pRg st="7" end="7"/>
                                            </p:txEl>
                                          </p:spTgt>
                                        </p:tgtEl>
                                        <p:attrNameLst>
                                          <p:attrName>ppt_y</p:attrName>
                                        </p:attrNameLst>
                                      </p:cBhvr>
                                      <p:tavLst>
                                        <p:tav tm="0">
                                          <p:val>
                                            <p:strVal val="1+#ppt_h/2"/>
                                          </p:val>
                                        </p:tav>
                                        <p:tav tm="100000">
                                          <p:val>
                                            <p:strVal val="#ppt_y"/>
                                          </p:val>
                                        </p:tav>
                                      </p:tavLst>
                                    </p:anim>
                                  </p:childTnLst>
                                </p:cTn>
                              </p:par>
                              <p:par>
                                <p:cTn id="73" presetID="2" presetClass="entr" presetSubtype="4" fill="hold" nodeType="withEffect">
                                  <p:stCondLst>
                                    <p:cond delay="0"/>
                                  </p:stCondLst>
                                  <p:childTnLst>
                                    <p:set>
                                      <p:cBhvr>
                                        <p:cTn id="74" dur="1" fill="hold">
                                          <p:stCondLst>
                                            <p:cond delay="0"/>
                                          </p:stCondLst>
                                        </p:cTn>
                                        <p:tgtEl>
                                          <p:spTgt spid="3">
                                            <p:txEl>
                                              <p:pRg st="8" end="8"/>
                                            </p:txEl>
                                          </p:spTgt>
                                        </p:tgtEl>
                                        <p:attrNameLst>
                                          <p:attrName>style.visibility</p:attrName>
                                        </p:attrNameLst>
                                      </p:cBhvr>
                                      <p:to>
                                        <p:strVal val="visible"/>
                                      </p:to>
                                    </p:set>
                                    <p:anim calcmode="lin" valueType="num">
                                      <p:cBhvr additive="base">
                                        <p:cTn id="75"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76" dur="500" fill="hold"/>
                                        <p:tgtEl>
                                          <p:spTgt spid="3">
                                            <p:txEl>
                                              <p:pRg st="8" end="8"/>
                                            </p:txEl>
                                          </p:spTgt>
                                        </p:tgtEl>
                                        <p:attrNameLst>
                                          <p:attrName>ppt_y</p:attrName>
                                        </p:attrNameLst>
                                      </p:cBhvr>
                                      <p:tavLst>
                                        <p:tav tm="0">
                                          <p:val>
                                            <p:strVal val="1+#ppt_h/2"/>
                                          </p:val>
                                        </p:tav>
                                        <p:tav tm="100000">
                                          <p:val>
                                            <p:strVal val="#ppt_y"/>
                                          </p:val>
                                        </p:tav>
                                      </p:tavLst>
                                    </p:anim>
                                  </p:childTnLst>
                                </p:cTn>
                              </p:par>
                              <p:par>
                                <p:cTn id="77" presetID="2" presetClass="entr" presetSubtype="4" fill="hold" nodeType="withEffect">
                                  <p:stCondLst>
                                    <p:cond delay="0"/>
                                  </p:stCondLst>
                                  <p:childTnLst>
                                    <p:set>
                                      <p:cBhvr>
                                        <p:cTn id="78" dur="1" fill="hold">
                                          <p:stCondLst>
                                            <p:cond delay="0"/>
                                          </p:stCondLst>
                                        </p:cTn>
                                        <p:tgtEl>
                                          <p:spTgt spid="3">
                                            <p:txEl>
                                              <p:pRg st="9" end="9"/>
                                            </p:txEl>
                                          </p:spTgt>
                                        </p:tgtEl>
                                        <p:attrNameLst>
                                          <p:attrName>style.visibility</p:attrName>
                                        </p:attrNameLst>
                                      </p:cBhvr>
                                      <p:to>
                                        <p:strVal val="visible"/>
                                      </p:to>
                                    </p:set>
                                    <p:anim calcmode="lin" valueType="num">
                                      <p:cBhvr additive="base">
                                        <p:cTn id="79"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80" dur="500" fill="hold"/>
                                        <p:tgtEl>
                                          <p:spTgt spid="3">
                                            <p:txEl>
                                              <p:pRg st="9" end="9"/>
                                            </p:txEl>
                                          </p:spTgt>
                                        </p:tgtEl>
                                        <p:attrNameLst>
                                          <p:attrName>ppt_y</p:attrName>
                                        </p:attrNameLst>
                                      </p:cBhvr>
                                      <p:tavLst>
                                        <p:tav tm="0">
                                          <p:val>
                                            <p:strVal val="1+#ppt_h/2"/>
                                          </p:val>
                                        </p:tav>
                                        <p:tav tm="100000">
                                          <p:val>
                                            <p:strVal val="#ppt_y"/>
                                          </p:val>
                                        </p:tav>
                                      </p:tavLst>
                                    </p:anim>
                                  </p:childTnLst>
                                </p:cTn>
                              </p:par>
                              <p:par>
                                <p:cTn id="81" presetID="2" presetClass="entr" presetSubtype="4" fill="hold" nodeType="withEffect">
                                  <p:stCondLst>
                                    <p:cond delay="0"/>
                                  </p:stCondLst>
                                  <p:childTnLst>
                                    <p:set>
                                      <p:cBhvr>
                                        <p:cTn id="82" dur="1" fill="hold">
                                          <p:stCondLst>
                                            <p:cond delay="0"/>
                                          </p:stCondLst>
                                        </p:cTn>
                                        <p:tgtEl>
                                          <p:spTgt spid="3">
                                            <p:txEl>
                                              <p:pRg st="10" end="10"/>
                                            </p:txEl>
                                          </p:spTgt>
                                        </p:tgtEl>
                                        <p:attrNameLst>
                                          <p:attrName>style.visibility</p:attrName>
                                        </p:attrNameLst>
                                      </p:cBhvr>
                                      <p:to>
                                        <p:strVal val="visible"/>
                                      </p:to>
                                    </p:set>
                                    <p:anim calcmode="lin" valueType="num">
                                      <p:cBhvr additive="base">
                                        <p:cTn id="83"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84" dur="500" fill="hold"/>
                                        <p:tgtEl>
                                          <p:spTgt spid="3">
                                            <p:txEl>
                                              <p:pRg st="10" end="10"/>
                                            </p:txEl>
                                          </p:spTgt>
                                        </p:tgtEl>
                                        <p:attrNameLst>
                                          <p:attrName>ppt_y</p:attrName>
                                        </p:attrNameLst>
                                      </p:cBhvr>
                                      <p:tavLst>
                                        <p:tav tm="0">
                                          <p:val>
                                            <p:strVal val="1+#ppt_h/2"/>
                                          </p:val>
                                        </p:tav>
                                        <p:tav tm="100000">
                                          <p:val>
                                            <p:strVal val="#ppt_y"/>
                                          </p:val>
                                        </p:tav>
                                      </p:tavLst>
                                    </p:anim>
                                  </p:childTnLst>
                                </p:cTn>
                              </p:par>
                              <p:par>
                                <p:cTn id="85" presetID="2" presetClass="entr" presetSubtype="4" fill="hold" nodeType="withEffect">
                                  <p:stCondLst>
                                    <p:cond delay="0"/>
                                  </p:stCondLst>
                                  <p:childTnLst>
                                    <p:set>
                                      <p:cBhvr>
                                        <p:cTn id="86" dur="1" fill="hold">
                                          <p:stCondLst>
                                            <p:cond delay="0"/>
                                          </p:stCondLst>
                                        </p:cTn>
                                        <p:tgtEl>
                                          <p:spTgt spid="3">
                                            <p:txEl>
                                              <p:pRg st="11" end="11"/>
                                            </p:txEl>
                                          </p:spTgt>
                                        </p:tgtEl>
                                        <p:attrNameLst>
                                          <p:attrName>style.visibility</p:attrName>
                                        </p:attrNameLst>
                                      </p:cBhvr>
                                      <p:to>
                                        <p:strVal val="visible"/>
                                      </p:to>
                                    </p:set>
                                    <p:anim calcmode="lin" valueType="num">
                                      <p:cBhvr additive="base">
                                        <p:cTn id="87" dur="500" fill="hold"/>
                                        <p:tgtEl>
                                          <p:spTgt spid="3">
                                            <p:txEl>
                                              <p:pRg st="11" end="11"/>
                                            </p:txEl>
                                          </p:spTgt>
                                        </p:tgtEl>
                                        <p:attrNameLst>
                                          <p:attrName>ppt_x</p:attrName>
                                        </p:attrNameLst>
                                      </p:cBhvr>
                                      <p:tavLst>
                                        <p:tav tm="0">
                                          <p:val>
                                            <p:strVal val="#ppt_x"/>
                                          </p:val>
                                        </p:tav>
                                        <p:tav tm="100000">
                                          <p:val>
                                            <p:strVal val="#ppt_x"/>
                                          </p:val>
                                        </p:tav>
                                      </p:tavLst>
                                    </p:anim>
                                    <p:anim calcmode="lin" valueType="num">
                                      <p:cBhvr additive="base">
                                        <p:cTn id="88" dur="500" fill="hold"/>
                                        <p:tgtEl>
                                          <p:spTgt spid="3">
                                            <p:txEl>
                                              <p:pRg st="11" end="11"/>
                                            </p:txEl>
                                          </p:spTgt>
                                        </p:tgtEl>
                                        <p:attrNameLst>
                                          <p:attrName>ppt_y</p:attrName>
                                        </p:attrNameLst>
                                      </p:cBhvr>
                                      <p:tavLst>
                                        <p:tav tm="0">
                                          <p:val>
                                            <p:strVal val="1+#ppt_h/2"/>
                                          </p:val>
                                        </p:tav>
                                        <p:tav tm="100000">
                                          <p:val>
                                            <p:strVal val="#ppt_y"/>
                                          </p:val>
                                        </p:tav>
                                      </p:tavLst>
                                    </p:anim>
                                  </p:childTnLst>
                                </p:cTn>
                              </p:par>
                              <p:par>
                                <p:cTn id="89" presetID="2" presetClass="entr" presetSubtype="4" fill="hold" nodeType="withEffect">
                                  <p:stCondLst>
                                    <p:cond delay="0"/>
                                  </p:stCondLst>
                                  <p:childTnLst>
                                    <p:set>
                                      <p:cBhvr>
                                        <p:cTn id="90" dur="1" fill="hold">
                                          <p:stCondLst>
                                            <p:cond delay="0"/>
                                          </p:stCondLst>
                                        </p:cTn>
                                        <p:tgtEl>
                                          <p:spTgt spid="3">
                                            <p:txEl>
                                              <p:pRg st="12" end="12"/>
                                            </p:txEl>
                                          </p:spTgt>
                                        </p:tgtEl>
                                        <p:attrNameLst>
                                          <p:attrName>style.visibility</p:attrName>
                                        </p:attrNameLst>
                                      </p:cBhvr>
                                      <p:to>
                                        <p:strVal val="visible"/>
                                      </p:to>
                                    </p:set>
                                    <p:anim calcmode="lin" valueType="num">
                                      <p:cBhvr additive="base">
                                        <p:cTn id="91" dur="500" fill="hold"/>
                                        <p:tgtEl>
                                          <p:spTgt spid="3">
                                            <p:txEl>
                                              <p:pRg st="12" end="12"/>
                                            </p:txEl>
                                          </p:spTgt>
                                        </p:tgtEl>
                                        <p:attrNameLst>
                                          <p:attrName>ppt_x</p:attrName>
                                        </p:attrNameLst>
                                      </p:cBhvr>
                                      <p:tavLst>
                                        <p:tav tm="0">
                                          <p:val>
                                            <p:strVal val="#ppt_x"/>
                                          </p:val>
                                        </p:tav>
                                        <p:tav tm="100000">
                                          <p:val>
                                            <p:strVal val="#ppt_x"/>
                                          </p:val>
                                        </p:tav>
                                      </p:tavLst>
                                    </p:anim>
                                    <p:anim calcmode="lin" valueType="num">
                                      <p:cBhvr additive="base">
                                        <p:cTn id="92" dur="500" fill="hold"/>
                                        <p:tgtEl>
                                          <p:spTgt spid="3">
                                            <p:txEl>
                                              <p:pRg st="12" end="1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30810"/>
            <a:ext cx="8153400" cy="838200"/>
          </a:xfrm>
        </p:spPr>
        <p:txBody>
          <a:bodyPr>
            <a:normAutofit/>
          </a:bodyPr>
          <a:lstStyle/>
          <a:p>
            <a:r>
              <a:rPr lang="en-US" sz="3600" dirty="0">
                <a:solidFill>
                  <a:srgbClr val="FFD323"/>
                </a:solidFill>
                <a:latin typeface="Roboto" charset="0"/>
                <a:ea typeface="Roboto" charset="0"/>
                <a:cs typeface="Roboto" charset="0"/>
              </a:rPr>
              <a:t>About the </a:t>
            </a:r>
            <a:r>
              <a:rPr lang="en-US" sz="3600" dirty="0" smtClean="0">
                <a:solidFill>
                  <a:srgbClr val="FFD323"/>
                </a:solidFill>
                <a:latin typeface="Roboto" charset="0"/>
                <a:ea typeface="Roboto" charset="0"/>
                <a:cs typeface="Roboto" charset="0"/>
              </a:rPr>
              <a:t>speakers</a:t>
            </a:r>
            <a:endParaRPr lang="en-US" sz="3600" dirty="0">
              <a:solidFill>
                <a:srgbClr val="FFD323"/>
              </a:solidFill>
              <a:latin typeface="Roboto" charset="0"/>
              <a:ea typeface="Roboto" charset="0"/>
              <a:cs typeface="Roboto" charset="0"/>
            </a:endParaRPr>
          </a:p>
        </p:txBody>
      </p:sp>
      <p:pic>
        <p:nvPicPr>
          <p:cNvPr id="5" name="Picture 4" descr="Scott-BizCard-IMG_1069d.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86701" y="4724400"/>
            <a:ext cx="1257299" cy="1676400"/>
          </a:xfrm>
          <a:prstGeom prst="rect">
            <a:avLst/>
          </a:prstGeom>
        </p:spPr>
      </p:pic>
      <p:sp>
        <p:nvSpPr>
          <p:cNvPr id="3" name="Content Placeholder 2"/>
          <p:cNvSpPr>
            <a:spLocks noGrp="1"/>
          </p:cNvSpPr>
          <p:nvPr>
            <p:ph idx="1"/>
          </p:nvPr>
        </p:nvSpPr>
        <p:spPr>
          <a:xfrm>
            <a:off x="0" y="762001"/>
            <a:ext cx="7924800" cy="6096000"/>
          </a:xfrm>
          <a:solidFill>
            <a:schemeClr val="bg1"/>
          </a:solidFill>
        </p:spPr>
        <p:txBody>
          <a:bodyPr vert="horz" lIns="54864" tIns="91440" rtlCol="0" anchor="t">
            <a:normAutofit/>
          </a:bodyPr>
          <a:lstStyle/>
          <a:p>
            <a:pPr marL="342900" indent="-342900"/>
            <a:endParaRPr lang="en-US" sz="2000" b="1" dirty="0" smtClean="0">
              <a:latin typeface="Roboto" charset="0"/>
              <a:ea typeface="Roboto" charset="0"/>
              <a:cs typeface="Roboto" charset="0"/>
            </a:endParaRPr>
          </a:p>
          <a:p>
            <a:pPr marL="342900" indent="-342900"/>
            <a:r>
              <a:rPr lang="x-none" sz="2000" b="1" dirty="0" smtClean="0">
                <a:latin typeface="Roboto" charset="0"/>
                <a:ea typeface="Roboto" charset="0"/>
                <a:cs typeface="Roboto" charset="0"/>
              </a:rPr>
              <a:t>Derek </a:t>
            </a:r>
            <a:r>
              <a:rPr lang="x-none" sz="2000" b="1" dirty="0">
                <a:latin typeface="Roboto" charset="0"/>
                <a:ea typeface="Roboto" charset="0"/>
                <a:cs typeface="Roboto" charset="0"/>
              </a:rPr>
              <a:t>C. Ashmore, Architect and Author</a:t>
            </a:r>
          </a:p>
          <a:p>
            <a:pPr lvl="1"/>
            <a:r>
              <a:rPr lang="x-none" sz="1600" dirty="0">
                <a:latin typeface="Roboto" charset="0"/>
                <a:ea typeface="Roboto" charset="0"/>
                <a:cs typeface="Roboto" charset="0"/>
              </a:rPr>
              <a:t>“Microservices for Java Architects”</a:t>
            </a:r>
          </a:p>
          <a:p>
            <a:pPr lvl="1"/>
            <a:r>
              <a:rPr lang="x-none" sz="1600" dirty="0">
                <a:latin typeface="Roboto" charset="0"/>
                <a:ea typeface="Roboto" charset="0"/>
                <a:cs typeface="Roboto" charset="0"/>
              </a:rPr>
              <a:t>“Java EE Architect’s Handbook”</a:t>
            </a:r>
          </a:p>
          <a:p>
            <a:pPr lvl="1"/>
            <a:r>
              <a:rPr lang="x-none" sz="1600" dirty="0">
                <a:latin typeface="Roboto" charset="0"/>
                <a:ea typeface="Roboto" charset="0"/>
                <a:cs typeface="Roboto" charset="0"/>
              </a:rPr>
              <a:t>Plays classical </a:t>
            </a:r>
            <a:r>
              <a:rPr lang="x-none" sz="1600" dirty="0" smtClean="0">
                <a:latin typeface="Roboto" charset="0"/>
                <a:ea typeface="Roboto" charset="0"/>
                <a:cs typeface="Roboto" charset="0"/>
              </a:rPr>
              <a:t>piano</a:t>
            </a:r>
            <a:endParaRPr lang="en-US" sz="1600" dirty="0" smtClean="0">
              <a:latin typeface="Roboto" charset="0"/>
              <a:ea typeface="Roboto" charset="0"/>
              <a:cs typeface="Roboto" charset="0"/>
            </a:endParaRPr>
          </a:p>
          <a:p>
            <a:pPr marL="457200" lvl="1" indent="0">
              <a:buNone/>
            </a:pPr>
            <a:endParaRPr lang="en-US" sz="1600" dirty="0">
              <a:latin typeface="Roboto" charset="0"/>
              <a:ea typeface="Roboto" charset="0"/>
              <a:cs typeface="Roboto" charset="0"/>
            </a:endParaRPr>
          </a:p>
          <a:p>
            <a:pPr lvl="8"/>
            <a:endParaRPr lang="x-none" sz="1200" dirty="0"/>
          </a:p>
          <a:p>
            <a:pPr marL="342900" indent="-342900"/>
            <a:r>
              <a:rPr lang="en-US" sz="2000" b="1" dirty="0">
                <a:solidFill>
                  <a:srgbClr val="000000"/>
                </a:solidFill>
                <a:latin typeface="Roboto" charset="0"/>
                <a:ea typeface="Roboto" charset="0"/>
                <a:cs typeface="Roboto" charset="0"/>
              </a:rPr>
              <a:t>Daniel </a:t>
            </a:r>
            <a:r>
              <a:rPr lang="en-US" sz="2000" b="1" dirty="0" err="1">
                <a:solidFill>
                  <a:srgbClr val="000000"/>
                </a:solidFill>
                <a:latin typeface="Roboto" charset="0"/>
                <a:ea typeface="Roboto" charset="0"/>
                <a:cs typeface="Roboto" charset="0"/>
              </a:rPr>
              <a:t>Mohnen</a:t>
            </a:r>
            <a:r>
              <a:rPr lang="en-US" sz="2000" b="1" dirty="0">
                <a:solidFill>
                  <a:srgbClr val="000000"/>
                </a:solidFill>
                <a:latin typeface="Roboto" charset="0"/>
                <a:ea typeface="Roboto" charset="0"/>
                <a:cs typeface="Roboto" charset="0"/>
              </a:rPr>
              <a:t>,</a:t>
            </a:r>
            <a:r>
              <a:rPr lang="x-none" sz="2000" b="1" dirty="0">
                <a:solidFill>
                  <a:srgbClr val="000000"/>
                </a:solidFill>
                <a:latin typeface="Roboto" charset="0"/>
                <a:ea typeface="Roboto" charset="0"/>
                <a:cs typeface="Roboto" charset="0"/>
              </a:rPr>
              <a:t> </a:t>
            </a:r>
            <a:r>
              <a:rPr lang="en-US" sz="2000" b="1" dirty="0">
                <a:solidFill>
                  <a:srgbClr val="000000"/>
                </a:solidFill>
                <a:latin typeface="Roboto" charset="0"/>
                <a:ea typeface="Roboto" charset="0"/>
                <a:cs typeface="Roboto" charset="0"/>
              </a:rPr>
              <a:t>Principal Engineer @ Arity</a:t>
            </a:r>
            <a:r>
              <a:rPr lang="x-none" sz="2000" b="1" dirty="0">
                <a:solidFill>
                  <a:srgbClr val="000000"/>
                </a:solidFill>
                <a:latin typeface="Roboto" charset="0"/>
                <a:ea typeface="Roboto" charset="0"/>
                <a:cs typeface="Roboto" charset="0"/>
              </a:rPr>
              <a:t> </a:t>
            </a:r>
          </a:p>
          <a:p>
            <a:pPr lvl="1"/>
            <a:r>
              <a:rPr lang="x-none" sz="1600" dirty="0">
                <a:latin typeface="Roboto" charset="0"/>
                <a:ea typeface="Roboto" charset="0"/>
                <a:cs typeface="Roboto" charset="0"/>
              </a:rPr>
              <a:t>2</a:t>
            </a:r>
            <a:r>
              <a:rPr lang="en-US" sz="1600" dirty="0">
                <a:latin typeface="Roboto" charset="0"/>
                <a:ea typeface="Roboto" charset="0"/>
                <a:cs typeface="Roboto" charset="0"/>
              </a:rPr>
              <a:t>7</a:t>
            </a:r>
            <a:r>
              <a:rPr lang="x-none" sz="1600" dirty="0">
                <a:latin typeface="Roboto" charset="0"/>
                <a:ea typeface="Roboto" charset="0"/>
                <a:cs typeface="Roboto" charset="0"/>
              </a:rPr>
              <a:t> years experience</a:t>
            </a:r>
          </a:p>
          <a:p>
            <a:pPr lvl="1"/>
            <a:r>
              <a:rPr lang="en-US" sz="1600" dirty="0">
                <a:latin typeface="Roboto" charset="0"/>
                <a:ea typeface="Roboto" charset="0"/>
                <a:cs typeface="Roboto" charset="0"/>
              </a:rPr>
              <a:t>Experience in distributed systems and mobile</a:t>
            </a:r>
            <a:endParaRPr lang="x-none" sz="1600" dirty="0">
              <a:latin typeface="Roboto" charset="0"/>
              <a:ea typeface="Roboto" charset="0"/>
              <a:cs typeface="Roboto" charset="0"/>
            </a:endParaRPr>
          </a:p>
          <a:p>
            <a:pPr lvl="1"/>
            <a:r>
              <a:rPr lang="x-none" sz="1600" dirty="0" smtClean="0">
                <a:latin typeface="Roboto" charset="0"/>
                <a:ea typeface="Roboto" charset="0"/>
                <a:cs typeface="Roboto" charset="0"/>
              </a:rPr>
              <a:t>Volunteer</a:t>
            </a:r>
            <a:r>
              <a:rPr lang="en-US" sz="1600" dirty="0" smtClean="0">
                <a:latin typeface="Roboto" charset="0"/>
                <a:ea typeface="Roboto" charset="0"/>
                <a:cs typeface="Roboto" charset="0"/>
              </a:rPr>
              <a:t>s</a:t>
            </a:r>
            <a:r>
              <a:rPr lang="x-none" sz="1600" dirty="0" smtClean="0">
                <a:latin typeface="Roboto" charset="0"/>
                <a:ea typeface="Roboto" charset="0"/>
                <a:cs typeface="Roboto" charset="0"/>
              </a:rPr>
              <a:t> </a:t>
            </a:r>
            <a:r>
              <a:rPr lang="x-none" sz="1600" dirty="0">
                <a:latin typeface="Roboto" charset="0"/>
                <a:ea typeface="Roboto" charset="0"/>
                <a:cs typeface="Roboto" charset="0"/>
              </a:rPr>
              <a:t>for </a:t>
            </a:r>
            <a:r>
              <a:rPr lang="en-US" sz="1600" dirty="0">
                <a:latin typeface="Roboto" charset="0"/>
                <a:ea typeface="Roboto" charset="0"/>
                <a:cs typeface="Roboto" charset="0"/>
              </a:rPr>
              <a:t>local Java User </a:t>
            </a:r>
            <a:r>
              <a:rPr lang="en-US" sz="1600" dirty="0" smtClean="0">
                <a:latin typeface="Roboto" charset="0"/>
                <a:ea typeface="Roboto" charset="0"/>
                <a:cs typeface="Roboto" charset="0"/>
              </a:rPr>
              <a:t>Group</a:t>
            </a:r>
          </a:p>
          <a:p>
            <a:pPr marL="457200" lvl="1" indent="0">
              <a:buNone/>
            </a:pPr>
            <a:endParaRPr lang="x-none" sz="1600" dirty="0">
              <a:latin typeface="Roboto" charset="0"/>
              <a:ea typeface="Roboto" charset="0"/>
              <a:cs typeface="Roboto" charset="0"/>
            </a:endParaRPr>
          </a:p>
          <a:p>
            <a:pPr marL="118872" indent="0">
              <a:buNone/>
            </a:pPr>
            <a:endParaRPr lang="en-US" sz="1000" b="1" dirty="0"/>
          </a:p>
          <a:p>
            <a:r>
              <a:rPr lang="x-none" sz="2000" b="1" dirty="0" smtClean="0">
                <a:solidFill>
                  <a:srgbClr val="000000"/>
                </a:solidFill>
                <a:latin typeface="Roboto" charset="0"/>
                <a:ea typeface="Roboto" charset="0"/>
                <a:cs typeface="Roboto" charset="0"/>
              </a:rPr>
              <a:t>Scott </a:t>
            </a:r>
            <a:r>
              <a:rPr lang="x-none" sz="2000" b="1" dirty="0">
                <a:solidFill>
                  <a:srgbClr val="000000"/>
                </a:solidFill>
                <a:latin typeface="Roboto" charset="0"/>
                <a:ea typeface="Roboto" charset="0"/>
                <a:cs typeface="Roboto" charset="0"/>
              </a:rPr>
              <a:t>Kramer</a:t>
            </a:r>
            <a:r>
              <a:rPr lang="en-US" sz="2000" b="1" dirty="0">
                <a:solidFill>
                  <a:srgbClr val="000000"/>
                </a:solidFill>
                <a:latin typeface="Roboto" charset="0"/>
                <a:ea typeface="Roboto" charset="0"/>
                <a:cs typeface="Roboto" charset="0"/>
              </a:rPr>
              <a:t>,</a:t>
            </a:r>
            <a:r>
              <a:rPr lang="x-none" sz="2000" b="1" dirty="0">
                <a:solidFill>
                  <a:srgbClr val="000000"/>
                </a:solidFill>
                <a:latin typeface="Roboto" charset="0"/>
                <a:ea typeface="Roboto" charset="0"/>
                <a:cs typeface="Roboto" charset="0"/>
              </a:rPr>
              <a:t> Lead “Hands-On” Architect </a:t>
            </a:r>
            <a:r>
              <a:rPr lang="x-none" sz="2000" dirty="0"/>
              <a:t> </a:t>
            </a:r>
          </a:p>
          <a:p>
            <a:pPr lvl="1"/>
            <a:r>
              <a:rPr lang="x-none" sz="1600" dirty="0">
                <a:latin typeface="Roboto" charset="0"/>
                <a:ea typeface="Roboto" charset="0"/>
                <a:cs typeface="Roboto" charset="0"/>
              </a:rPr>
              <a:t>26 years experience</a:t>
            </a:r>
          </a:p>
          <a:p>
            <a:pPr lvl="1"/>
            <a:r>
              <a:rPr lang="x-none" sz="1600" dirty="0">
                <a:latin typeface="Roboto" charset="0"/>
                <a:ea typeface="Roboto" charset="0"/>
                <a:cs typeface="Roboto" charset="0"/>
              </a:rPr>
              <a:t>Presented at JavaOne</a:t>
            </a:r>
            <a:r>
              <a:rPr lang="x-none" sz="1600" dirty="0" smtClean="0">
                <a:latin typeface="Roboto" charset="0"/>
                <a:ea typeface="Roboto" charset="0"/>
                <a:cs typeface="Roboto" charset="0"/>
              </a:rPr>
              <a:t>,</a:t>
            </a:r>
            <a:r>
              <a:rPr lang="en-US" sz="1600" dirty="0" smtClean="0">
                <a:latin typeface="Roboto" charset="0"/>
                <a:ea typeface="Roboto" charset="0"/>
                <a:cs typeface="Roboto" charset="0"/>
              </a:rPr>
              <a:t> </a:t>
            </a:r>
            <a:r>
              <a:rPr lang="x-none" sz="1600" dirty="0" smtClean="0">
                <a:latin typeface="Roboto" charset="0"/>
                <a:ea typeface="Roboto" charset="0"/>
                <a:cs typeface="Roboto" charset="0"/>
              </a:rPr>
              <a:t>DevNexus,</a:t>
            </a:r>
            <a:r>
              <a:rPr lang="en-US" sz="1600" dirty="0" smtClean="0">
                <a:latin typeface="Roboto" charset="0"/>
                <a:ea typeface="Roboto" charset="0"/>
                <a:cs typeface="Roboto" charset="0"/>
              </a:rPr>
              <a:t> </a:t>
            </a:r>
            <a:r>
              <a:rPr lang="x-none" sz="1600" dirty="0" smtClean="0">
                <a:latin typeface="Roboto" charset="0"/>
                <a:ea typeface="Roboto" charset="0"/>
                <a:cs typeface="Roboto" charset="0"/>
              </a:rPr>
              <a:t>JavaZone,</a:t>
            </a:r>
            <a:r>
              <a:rPr lang="en-US" sz="1600" dirty="0" smtClean="0">
                <a:latin typeface="Roboto" charset="0"/>
                <a:ea typeface="Roboto" charset="0"/>
                <a:cs typeface="Roboto" charset="0"/>
              </a:rPr>
              <a:t> </a:t>
            </a:r>
            <a:r>
              <a:rPr lang="x-none" sz="1600" dirty="0" smtClean="0">
                <a:latin typeface="Roboto" charset="0"/>
                <a:ea typeface="Roboto" charset="0"/>
                <a:cs typeface="Roboto" charset="0"/>
              </a:rPr>
              <a:t>CoderConference</a:t>
            </a:r>
            <a:endParaRPr lang="x-none" sz="1600" dirty="0">
              <a:latin typeface="Roboto" charset="0"/>
              <a:ea typeface="Roboto" charset="0"/>
              <a:cs typeface="Roboto" charset="0"/>
            </a:endParaRPr>
          </a:p>
          <a:p>
            <a:pPr lvl="1"/>
            <a:r>
              <a:rPr lang="x-none" sz="1600" dirty="0" smtClean="0">
                <a:latin typeface="Roboto" charset="0"/>
                <a:ea typeface="Roboto" charset="0"/>
                <a:cs typeface="Roboto" charset="0"/>
              </a:rPr>
              <a:t>Volunteer</a:t>
            </a:r>
            <a:r>
              <a:rPr lang="en-US" sz="1600" dirty="0" smtClean="0">
                <a:latin typeface="Roboto" charset="0"/>
                <a:ea typeface="Roboto" charset="0"/>
                <a:cs typeface="Roboto" charset="0"/>
              </a:rPr>
              <a:t>s</a:t>
            </a:r>
            <a:r>
              <a:rPr lang="x-none" sz="1600" dirty="0" smtClean="0">
                <a:latin typeface="Roboto" charset="0"/>
                <a:ea typeface="Roboto" charset="0"/>
                <a:cs typeface="Roboto" charset="0"/>
              </a:rPr>
              <a:t> </a:t>
            </a:r>
            <a:r>
              <a:rPr lang="x-none" sz="1600" dirty="0">
                <a:latin typeface="Roboto" charset="0"/>
                <a:ea typeface="Roboto" charset="0"/>
                <a:cs typeface="Roboto" charset="0"/>
              </a:rPr>
              <a:t>for many organizations </a:t>
            </a:r>
            <a:r>
              <a:rPr lang="en-US" sz="1600" dirty="0">
                <a:latin typeface="Roboto" charset="0"/>
                <a:ea typeface="Roboto" charset="0"/>
                <a:cs typeface="Roboto" charset="0"/>
              </a:rPr>
              <a:t>and</a:t>
            </a:r>
            <a:r>
              <a:rPr lang="x-none" sz="1600" dirty="0">
                <a:latin typeface="Roboto" charset="0"/>
                <a:ea typeface="Roboto" charset="0"/>
                <a:cs typeface="Roboto" charset="0"/>
              </a:rPr>
              <a:t> loves construction</a:t>
            </a:r>
          </a:p>
          <a:p>
            <a:pPr lvl="8"/>
            <a:endParaRPr lang="en-US" sz="1000" b="1" dirty="0"/>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24800" y="762000"/>
            <a:ext cx="1219200" cy="1676400"/>
          </a:xfrm>
          <a:prstGeom prst="rect">
            <a:avLst/>
          </a:prstGeom>
        </p:spPr>
      </p:pic>
      <p:pic>
        <p:nvPicPr>
          <p:cNvPr id="4" name="Picture 3"/>
          <p:cNvPicPr>
            <a:picLocks noChangeAspect="1"/>
          </p:cNvPicPr>
          <p:nvPr/>
        </p:nvPicPr>
        <p:blipFill>
          <a:blip r:embed="rId4"/>
          <a:stretch>
            <a:fillRect/>
          </a:stretch>
        </p:blipFill>
        <p:spPr>
          <a:xfrm>
            <a:off x="7914102" y="2819400"/>
            <a:ext cx="1227935" cy="1676400"/>
          </a:xfrm>
          <a:prstGeom prst="rect">
            <a:avLst/>
          </a:prstGeom>
        </p:spPr>
      </p:pic>
    </p:spTree>
    <p:extLst>
      <p:ext uri="{BB962C8B-B14F-4D97-AF65-F5344CB8AC3E}">
        <p14:creationId xmlns:p14="http://schemas.microsoft.com/office/powerpoint/2010/main" val="339585154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0" y="118872"/>
            <a:ext cx="8763000" cy="1636776"/>
          </a:xfrm>
        </p:spPr>
        <p:txBody>
          <a:bodyPr>
            <a:normAutofit/>
          </a:bodyPr>
          <a:lstStyle/>
          <a:p>
            <a:r>
              <a:rPr lang="en-US" sz="3600" dirty="0">
                <a:solidFill>
                  <a:schemeClr val="accent1"/>
                </a:solidFill>
                <a:latin typeface="Roboto" charset="0"/>
                <a:ea typeface="Roboto" charset="0"/>
                <a:cs typeface="Roboto" charset="0"/>
              </a:rPr>
              <a:t>ReferenceApp Design Details</a:t>
            </a:r>
          </a:p>
        </p:txBody>
      </p:sp>
      <p:sp>
        <p:nvSpPr>
          <p:cNvPr id="4" name="Slide Number Placeholder 3"/>
          <p:cNvSpPr>
            <a:spLocks noGrp="1"/>
          </p:cNvSpPr>
          <p:nvPr>
            <p:ph type="sldNum" sz="quarter" idx="12"/>
          </p:nvPr>
        </p:nvSpPr>
        <p:spPr/>
        <p:txBody>
          <a:bodyPr/>
          <a:lstStyle/>
          <a:p>
            <a:fld id="{B6F15528-21DE-4FAA-801E-634DDDAF4B2B}" type="slidenum">
              <a:rPr lang="en-US" smtClean="0"/>
              <a:pPr/>
              <a:t>20</a:t>
            </a:fld>
            <a:endParaRPr lang="en-US"/>
          </a:p>
        </p:txBody>
      </p:sp>
      <p:sp>
        <p:nvSpPr>
          <p:cNvPr id="2" name="Text Placeholder 1"/>
          <p:cNvSpPr>
            <a:spLocks noGrp="1"/>
          </p:cNvSpPr>
          <p:nvPr>
            <p:ph type="body" idx="1"/>
          </p:nvPr>
        </p:nvSpPr>
        <p:spPr>
          <a:xfrm>
            <a:off x="-6851" y="1738567"/>
            <a:ext cx="8022336" cy="685800"/>
          </a:xfrm>
        </p:spPr>
        <p:txBody>
          <a:bodyPr/>
          <a:lstStyle/>
          <a:p>
            <a:r>
              <a:rPr lang="en-US" dirty="0"/>
              <a:t>Exploring the Reference Application Specifics</a:t>
            </a:r>
          </a:p>
        </p:txBody>
      </p:sp>
      <p:sp>
        <p:nvSpPr>
          <p:cNvPr id="8" name="TextBox 7"/>
          <p:cNvSpPr txBox="1"/>
          <p:nvPr/>
        </p:nvSpPr>
        <p:spPr>
          <a:xfrm>
            <a:off x="8077200" y="1600200"/>
            <a:ext cx="902811" cy="461665"/>
          </a:xfrm>
          <a:prstGeom prst="rect">
            <a:avLst/>
          </a:prstGeom>
          <a:noFill/>
        </p:spPr>
        <p:txBody>
          <a:bodyPr wrap="none" rtlCol="0">
            <a:spAutoFit/>
          </a:bodyPr>
          <a:lstStyle/>
          <a:p>
            <a:r>
              <a:rPr lang="en-US" sz="2400" b="1" dirty="0"/>
              <a:t>Scott</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5400" y="2971800"/>
            <a:ext cx="6381750" cy="2971800"/>
          </a:xfrm>
          <a:prstGeom prst="rect">
            <a:avLst/>
          </a:prstGeom>
        </p:spPr>
      </p:pic>
      <p:pic>
        <p:nvPicPr>
          <p:cNvPr id="9" name="Picture 8" descr="Scott-BizCard-IMG_1069d.jp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86701" y="6621"/>
            <a:ext cx="1257299" cy="1676400"/>
          </a:xfrm>
          <a:prstGeom prst="rect">
            <a:avLst/>
          </a:prstGeom>
        </p:spPr>
      </p:pic>
    </p:spTree>
    <p:extLst>
      <p:ext uri="{BB962C8B-B14F-4D97-AF65-F5344CB8AC3E}">
        <p14:creationId xmlns:p14="http://schemas.microsoft.com/office/powerpoint/2010/main" val="12905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21600000">
                                      <p:cBhvr>
                                        <p:cTn id="6" dur="2000" fill="hold"/>
                                        <p:tgtEl>
                                          <p:spTgt spid="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1" name="Straight Connector 70"/>
          <p:cNvCxnSpPr/>
          <p:nvPr/>
        </p:nvCxnSpPr>
        <p:spPr>
          <a:xfrm flipH="1">
            <a:off x="381001" y="2133601"/>
            <a:ext cx="6705600" cy="16785"/>
          </a:xfrm>
          <a:prstGeom prst="line">
            <a:avLst/>
          </a:prstGeom>
          <a:ln w="19050">
            <a:solidFill>
              <a:schemeClr val="accent1">
                <a:lumMod val="75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H="1">
            <a:off x="609601" y="2209801"/>
            <a:ext cx="6553200" cy="0"/>
          </a:xfrm>
          <a:prstGeom prst="line">
            <a:avLst/>
          </a:prstGeom>
          <a:ln w="19050">
            <a:solidFill>
              <a:schemeClr val="accent1">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31" name="Rectangle 30"/>
          <p:cNvSpPr/>
          <p:nvPr/>
        </p:nvSpPr>
        <p:spPr>
          <a:xfrm>
            <a:off x="605368" y="2743201"/>
            <a:ext cx="1147232" cy="990599"/>
          </a:xfrm>
          <a:prstGeom prst="rect">
            <a:avLst/>
          </a:prstGeom>
          <a:noFill/>
          <a:ln w="57150" cap="rnd">
            <a:solidFill>
              <a:srgbClr val="FF0000"/>
            </a:solidFill>
            <a:beve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Black" panose="020B0A04020102020204" pitchFamily="34" charset="0"/>
            </a:endParaRPr>
          </a:p>
        </p:txBody>
      </p:sp>
      <p:sp>
        <p:nvSpPr>
          <p:cNvPr id="2" name="Title 1"/>
          <p:cNvSpPr>
            <a:spLocks noGrp="1"/>
          </p:cNvSpPr>
          <p:nvPr>
            <p:ph type="title"/>
          </p:nvPr>
        </p:nvSpPr>
        <p:spPr>
          <a:xfrm>
            <a:off x="5791200" y="65578"/>
            <a:ext cx="3276600" cy="1243192"/>
          </a:xfrm>
        </p:spPr>
        <p:txBody>
          <a:bodyPr>
            <a:noAutofit/>
          </a:bodyPr>
          <a:lstStyle/>
          <a:p>
            <a:pPr algn="r"/>
            <a:r>
              <a:rPr lang="en-US" sz="2800" dirty="0"/>
              <a:t>ReferenceApp</a:t>
            </a:r>
            <a:br>
              <a:rPr lang="en-US" sz="2800" dirty="0"/>
            </a:br>
            <a:r>
              <a:rPr lang="en-US" sz="2800" dirty="0"/>
              <a:t>Architecture</a:t>
            </a:r>
          </a:p>
        </p:txBody>
      </p:sp>
      <p:sp>
        <p:nvSpPr>
          <p:cNvPr id="5" name="Rectangle 4"/>
          <p:cNvSpPr/>
          <p:nvPr/>
        </p:nvSpPr>
        <p:spPr>
          <a:xfrm>
            <a:off x="228600" y="1524000"/>
            <a:ext cx="6781800" cy="533399"/>
          </a:xfrm>
          <a:prstGeom prst="rect">
            <a:avLst/>
          </a:prstGeom>
          <a:solidFill>
            <a:srgbClr val="3366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3200" dirty="0">
              <a:solidFill>
                <a:schemeClr val="bg1"/>
              </a:solidFill>
              <a:latin typeface="Arial Black" panose="020B0A04020102020204" pitchFamily="34" charset="0"/>
            </a:endParaRPr>
          </a:p>
        </p:txBody>
      </p:sp>
      <p:sp>
        <p:nvSpPr>
          <p:cNvPr id="7" name="Rectangle 6"/>
          <p:cNvSpPr/>
          <p:nvPr/>
        </p:nvSpPr>
        <p:spPr>
          <a:xfrm>
            <a:off x="5105400" y="1524000"/>
            <a:ext cx="1895459" cy="409159"/>
          </a:xfrm>
          <a:prstGeom prst="rect">
            <a:avLst/>
          </a:prstGeom>
          <a:solidFill>
            <a:srgbClr val="0000FF"/>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schemeClr val="bg1"/>
              </a:solidFill>
              <a:latin typeface="Arial Black" panose="020B0A04020102020204" pitchFamily="34" charset="0"/>
            </a:endParaRPr>
          </a:p>
          <a:p>
            <a:pPr algn="ctr"/>
            <a:endParaRPr lang="en-US" dirty="0">
              <a:solidFill>
                <a:schemeClr val="bg1"/>
              </a:solidFill>
              <a:latin typeface="Arial Black" panose="020B0A04020102020204" pitchFamily="34" charset="0"/>
            </a:endParaRPr>
          </a:p>
          <a:p>
            <a:pPr algn="ctr"/>
            <a:r>
              <a:rPr lang="en-US" b="1" dirty="0">
                <a:solidFill>
                  <a:schemeClr val="bg1"/>
                </a:solidFill>
                <a:latin typeface="Arial Narrow"/>
                <a:cs typeface="Arial Narrow"/>
              </a:rPr>
              <a:t>ZUUL</a:t>
            </a:r>
          </a:p>
        </p:txBody>
      </p:sp>
      <p:sp>
        <p:nvSpPr>
          <p:cNvPr id="30" name="Rectangle 29"/>
          <p:cNvSpPr/>
          <p:nvPr/>
        </p:nvSpPr>
        <p:spPr>
          <a:xfrm>
            <a:off x="457201" y="2590801"/>
            <a:ext cx="1219200" cy="1066799"/>
          </a:xfrm>
          <a:prstGeom prst="rect">
            <a:avLst/>
          </a:prstGeom>
          <a:noFill/>
          <a:ln w="57150" cap="rnd">
            <a:solidFill>
              <a:srgbClr val="FF0000"/>
            </a:solidFill>
            <a:beve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Black" panose="020B0A04020102020204" pitchFamily="34" charset="0"/>
            </a:endParaRPr>
          </a:p>
        </p:txBody>
      </p:sp>
      <p:sp>
        <p:nvSpPr>
          <p:cNvPr id="27" name="Rectangle 26"/>
          <p:cNvSpPr/>
          <p:nvPr/>
        </p:nvSpPr>
        <p:spPr>
          <a:xfrm>
            <a:off x="300568" y="2438400"/>
            <a:ext cx="1295400" cy="1143000"/>
          </a:xfrm>
          <a:prstGeom prst="rect">
            <a:avLst/>
          </a:prstGeom>
          <a:solidFill>
            <a:schemeClr val="bg1"/>
          </a:solidFill>
          <a:ln w="57150" cap="rnd">
            <a:solidFill>
              <a:srgbClr val="FF0000"/>
            </a:solidFill>
            <a:beve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Black" panose="020B0A04020102020204" pitchFamily="34" charset="0"/>
            </a:endParaRPr>
          </a:p>
        </p:txBody>
      </p:sp>
      <p:cxnSp>
        <p:nvCxnSpPr>
          <p:cNvPr id="37" name="Straight Arrow Connector 36"/>
          <p:cNvCxnSpPr/>
          <p:nvPr/>
        </p:nvCxnSpPr>
        <p:spPr>
          <a:xfrm>
            <a:off x="1113234" y="4800600"/>
            <a:ext cx="1" cy="381000"/>
          </a:xfrm>
          <a:prstGeom prst="straightConnector1">
            <a:avLst/>
          </a:prstGeom>
          <a:ln w="114300">
            <a:solidFill>
              <a:schemeClr val="tx1"/>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sp>
        <p:nvSpPr>
          <p:cNvPr id="69" name="Isosceles Triangle 68"/>
          <p:cNvSpPr/>
          <p:nvPr/>
        </p:nvSpPr>
        <p:spPr>
          <a:xfrm>
            <a:off x="757767" y="2819400"/>
            <a:ext cx="842433" cy="685800"/>
          </a:xfrm>
          <a:prstGeom prst="triangl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TextBox 14"/>
          <p:cNvSpPr txBox="1"/>
          <p:nvPr/>
        </p:nvSpPr>
        <p:spPr>
          <a:xfrm>
            <a:off x="718079" y="3309531"/>
            <a:ext cx="994833" cy="2616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100" b="1" dirty="0">
                <a:solidFill>
                  <a:schemeClr val="bg1"/>
                </a:solidFill>
                <a:latin typeface="Arial Black" panose="020B0A04020102020204" pitchFamily="34" charset="0"/>
              </a:rPr>
              <a:t>HYSTRIX</a:t>
            </a:r>
          </a:p>
        </p:txBody>
      </p:sp>
      <p:sp>
        <p:nvSpPr>
          <p:cNvPr id="75" name="Rectangle 74"/>
          <p:cNvSpPr/>
          <p:nvPr/>
        </p:nvSpPr>
        <p:spPr>
          <a:xfrm>
            <a:off x="0" y="1371600"/>
            <a:ext cx="9143999" cy="5410200"/>
          </a:xfrm>
          <a:prstGeom prst="rect">
            <a:avLst/>
          </a:prstGeom>
          <a:noFill/>
          <a:ln w="76200" cap="rnd" cmpd="sng">
            <a:solidFill>
              <a:schemeClr val="accent3">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94"/>
          <p:cNvSpPr/>
          <p:nvPr/>
        </p:nvSpPr>
        <p:spPr>
          <a:xfrm>
            <a:off x="228600" y="1524000"/>
            <a:ext cx="1666859" cy="409159"/>
          </a:xfrm>
          <a:prstGeom prst="rect">
            <a:avLst/>
          </a:prstGeom>
          <a:solidFill>
            <a:srgbClr val="0000FF"/>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schemeClr val="bg1"/>
              </a:solidFill>
              <a:latin typeface="Arial Black" panose="020B0A04020102020204" pitchFamily="34" charset="0"/>
            </a:endParaRPr>
          </a:p>
          <a:p>
            <a:pPr algn="ctr"/>
            <a:endParaRPr lang="en-US" dirty="0">
              <a:solidFill>
                <a:schemeClr val="bg1"/>
              </a:solidFill>
              <a:latin typeface="Arial Black" panose="020B0A04020102020204" pitchFamily="34" charset="0"/>
            </a:endParaRPr>
          </a:p>
          <a:p>
            <a:pPr algn="ctr"/>
            <a:endParaRPr lang="en-US" dirty="0">
              <a:solidFill>
                <a:schemeClr val="bg1"/>
              </a:solidFill>
              <a:latin typeface="Arial Black" panose="020B0A04020102020204" pitchFamily="34" charset="0"/>
            </a:endParaRPr>
          </a:p>
          <a:p>
            <a:pPr algn="ctr"/>
            <a:r>
              <a:rPr lang="en-US" b="1" dirty="0">
                <a:solidFill>
                  <a:schemeClr val="bg1"/>
                </a:solidFill>
                <a:latin typeface="Arial Narrow"/>
                <a:cs typeface="Arial Narrow"/>
              </a:rPr>
              <a:t>SSO</a:t>
            </a:r>
          </a:p>
        </p:txBody>
      </p:sp>
      <p:cxnSp>
        <p:nvCxnSpPr>
          <p:cNvPr id="52" name="Straight Connector 51"/>
          <p:cNvCxnSpPr/>
          <p:nvPr/>
        </p:nvCxnSpPr>
        <p:spPr>
          <a:xfrm flipV="1">
            <a:off x="381001" y="2057401"/>
            <a:ext cx="0" cy="76200"/>
          </a:xfrm>
          <a:prstGeom prst="line">
            <a:avLst/>
          </a:prstGeom>
          <a:ln w="19050">
            <a:solidFill>
              <a:schemeClr val="accent1">
                <a:lumMod val="75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H="1">
            <a:off x="1524001" y="1981201"/>
            <a:ext cx="11280" cy="533400"/>
          </a:xfrm>
          <a:prstGeom prst="straightConnector1">
            <a:avLst/>
          </a:prstGeom>
          <a:ln w="57150">
            <a:solidFill>
              <a:srgbClr val="FF0000"/>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sp>
        <p:nvSpPr>
          <p:cNvPr id="60" name="Rectangle 59"/>
          <p:cNvSpPr/>
          <p:nvPr/>
        </p:nvSpPr>
        <p:spPr>
          <a:xfrm flipV="1">
            <a:off x="762000" y="4492052"/>
            <a:ext cx="7992995" cy="30854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vert="vert" rtlCol="0" anchor="b"/>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100" dirty="0">
              <a:solidFill>
                <a:schemeClr val="bg1"/>
              </a:solidFill>
              <a:latin typeface="Arial Black" panose="020B0A04020102020204" pitchFamily="34" charset="0"/>
            </a:endParaRPr>
          </a:p>
          <a:p>
            <a:pPr algn="ctr"/>
            <a:endParaRPr lang="en-US" sz="1100" dirty="0">
              <a:solidFill>
                <a:schemeClr val="bg1"/>
              </a:solidFill>
              <a:latin typeface="Arial Black" panose="020B0A04020102020204" pitchFamily="34" charset="0"/>
            </a:endParaRPr>
          </a:p>
        </p:txBody>
      </p:sp>
      <p:sp>
        <p:nvSpPr>
          <p:cNvPr id="62" name="Rectangle 61"/>
          <p:cNvSpPr/>
          <p:nvPr/>
        </p:nvSpPr>
        <p:spPr>
          <a:xfrm flipV="1">
            <a:off x="533400" y="4407385"/>
            <a:ext cx="8153401" cy="31701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vert="vert" rtlCol="0" anchor="b"/>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100" dirty="0">
              <a:solidFill>
                <a:schemeClr val="bg1"/>
              </a:solidFill>
              <a:latin typeface="Arial Black" panose="020B0A04020102020204" pitchFamily="34" charset="0"/>
            </a:endParaRPr>
          </a:p>
          <a:p>
            <a:pPr algn="ctr"/>
            <a:endParaRPr lang="en-US" sz="1100" dirty="0">
              <a:solidFill>
                <a:schemeClr val="bg1"/>
              </a:solidFill>
              <a:latin typeface="Arial Black" panose="020B0A04020102020204" pitchFamily="34" charset="0"/>
            </a:endParaRPr>
          </a:p>
        </p:txBody>
      </p:sp>
      <p:cxnSp>
        <p:nvCxnSpPr>
          <p:cNvPr id="173" name="Straight Connector 172"/>
          <p:cNvCxnSpPr/>
          <p:nvPr/>
        </p:nvCxnSpPr>
        <p:spPr>
          <a:xfrm flipV="1">
            <a:off x="609601" y="2133601"/>
            <a:ext cx="0" cy="76200"/>
          </a:xfrm>
          <a:prstGeom prst="line">
            <a:avLst/>
          </a:prstGeom>
          <a:ln w="19050">
            <a:solidFill>
              <a:schemeClr val="accent1">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64" name="Rectangle 63"/>
          <p:cNvSpPr/>
          <p:nvPr/>
        </p:nvSpPr>
        <p:spPr>
          <a:xfrm>
            <a:off x="2209800" y="3996"/>
            <a:ext cx="3505200" cy="251728"/>
          </a:xfrm>
          <a:prstGeom prst="rect">
            <a:avLst/>
          </a:prstGeom>
          <a:solidFill>
            <a:schemeClr val="accent1">
              <a:lumMod val="40000"/>
              <a:lumOff val="60000"/>
              <a:alpha val="10000"/>
            </a:schemeClr>
          </a:solidFill>
          <a:ln>
            <a:solidFill>
              <a:schemeClr val="accent1">
                <a:shade val="50000"/>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1050" dirty="0">
                <a:solidFill>
                  <a:srgbClr val="99CCFF"/>
                </a:solidFill>
                <a:latin typeface="Arial Black" panose="020B0A04020102020204" pitchFamily="34" charset="0"/>
              </a:rPr>
              <a:t>  BROWSER      SERVICE     DEVICE       ETC</a:t>
            </a:r>
            <a:endParaRPr lang="en-US" sz="1400" dirty="0">
              <a:solidFill>
                <a:srgbClr val="99CCFF"/>
              </a:solidFill>
              <a:latin typeface="Arial Black" panose="020B0A04020102020204" pitchFamily="34" charset="0"/>
            </a:endParaRPr>
          </a:p>
        </p:txBody>
      </p:sp>
      <p:sp>
        <p:nvSpPr>
          <p:cNvPr id="67" name="Rectangle 66"/>
          <p:cNvSpPr/>
          <p:nvPr/>
        </p:nvSpPr>
        <p:spPr>
          <a:xfrm>
            <a:off x="1981200" y="228600"/>
            <a:ext cx="3733800" cy="533400"/>
          </a:xfrm>
          <a:prstGeom prst="rect">
            <a:avLst/>
          </a:prstGeom>
          <a:gradFill flip="none" rotWithShape="1">
            <a:gsLst>
              <a:gs pos="55000">
                <a:schemeClr val="bg1"/>
              </a:gs>
              <a:gs pos="100000">
                <a:srgbClr val="000000"/>
              </a:gs>
            </a:gsLst>
            <a:path path="shape">
              <a:fillToRect l="50000" t="50000" r="50000" b="50000"/>
            </a:path>
            <a:tileRect/>
          </a:gra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solidFill>
                  <a:schemeClr val="tx1"/>
                </a:solidFill>
                <a:latin typeface="Arial Black" panose="020B0A04020102020204" pitchFamily="34" charset="0"/>
              </a:rPr>
              <a:t>ANGULAR   &amp;   REACT</a:t>
            </a:r>
          </a:p>
        </p:txBody>
      </p:sp>
      <p:cxnSp>
        <p:nvCxnSpPr>
          <p:cNvPr id="68" name="Straight Arrow Connector 67"/>
          <p:cNvCxnSpPr/>
          <p:nvPr/>
        </p:nvCxnSpPr>
        <p:spPr>
          <a:xfrm>
            <a:off x="3829050" y="762000"/>
            <a:ext cx="0" cy="640450"/>
          </a:xfrm>
          <a:prstGeom prst="straightConnector1">
            <a:avLst/>
          </a:prstGeom>
          <a:ln w="38100">
            <a:solidFill>
              <a:srgbClr val="FF0000"/>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135" name="Isosceles Triangle 134"/>
          <p:cNvSpPr/>
          <p:nvPr/>
        </p:nvSpPr>
        <p:spPr>
          <a:xfrm rot="10800000">
            <a:off x="2762250" y="1066800"/>
            <a:ext cx="2209800" cy="391060"/>
          </a:xfrm>
          <a:prstGeom prst="triangle">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TextBox 14"/>
          <p:cNvSpPr txBox="1"/>
          <p:nvPr/>
        </p:nvSpPr>
        <p:spPr>
          <a:xfrm>
            <a:off x="3630686" y="1066800"/>
            <a:ext cx="914400" cy="30777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b="1" dirty="0">
                <a:latin typeface="Arial Black" panose="020B0A04020102020204" pitchFamily="34" charset="0"/>
              </a:rPr>
              <a:t>LB</a:t>
            </a:r>
          </a:p>
        </p:txBody>
      </p:sp>
      <p:sp>
        <p:nvSpPr>
          <p:cNvPr id="3" name="TextBox 2"/>
          <p:cNvSpPr txBox="1"/>
          <p:nvPr/>
        </p:nvSpPr>
        <p:spPr>
          <a:xfrm>
            <a:off x="2590800" y="1447800"/>
            <a:ext cx="2514600" cy="646331"/>
          </a:xfrm>
          <a:prstGeom prst="rect">
            <a:avLst/>
          </a:prstGeom>
          <a:noFill/>
        </p:spPr>
        <p:txBody>
          <a:bodyPr wrap="square" rtlCol="0">
            <a:spAutoFit/>
          </a:bodyPr>
          <a:lstStyle/>
          <a:p>
            <a:r>
              <a:rPr lang="en-US" sz="3600" b="1" dirty="0">
                <a:solidFill>
                  <a:schemeClr val="bg1"/>
                </a:solidFill>
                <a:latin typeface="Arial Black"/>
                <a:cs typeface="Arial Black"/>
              </a:rPr>
              <a:t>Gateway</a:t>
            </a:r>
          </a:p>
        </p:txBody>
      </p:sp>
      <p:sp>
        <p:nvSpPr>
          <p:cNvPr id="48" name="Rectangle 47"/>
          <p:cNvSpPr/>
          <p:nvPr/>
        </p:nvSpPr>
        <p:spPr>
          <a:xfrm>
            <a:off x="304800" y="4267200"/>
            <a:ext cx="8305800" cy="377253"/>
          </a:xfrm>
          <a:prstGeom prst="rect">
            <a:avLst/>
          </a:prstGeom>
          <a:gradFill flip="none" rotWithShape="1">
            <a:gsLst>
              <a:gs pos="0">
                <a:srgbClr val="3366FF"/>
              </a:gs>
              <a:gs pos="100000">
                <a:srgbClr val="FFFFFF"/>
              </a:gs>
              <a:gs pos="50000">
                <a:schemeClr val="accent1">
                  <a:lumMod val="75000"/>
                </a:scheme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vert="horz" rtlCol="0" anchor="b"/>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schemeClr val="bg1"/>
              </a:solidFill>
              <a:latin typeface="Arial Black" panose="020B0A04020102020204" pitchFamily="34" charset="0"/>
            </a:endParaRPr>
          </a:p>
          <a:p>
            <a:pPr algn="ctr"/>
            <a:endParaRPr lang="en-US" dirty="0">
              <a:solidFill>
                <a:schemeClr val="bg1"/>
              </a:solidFill>
              <a:latin typeface="Arial Black" panose="020B0A04020102020204" pitchFamily="34" charset="0"/>
            </a:endParaRPr>
          </a:p>
          <a:p>
            <a:pPr algn="ctr"/>
            <a:r>
              <a:rPr lang="en-US" dirty="0">
                <a:solidFill>
                  <a:schemeClr val="bg1"/>
                </a:solidFill>
                <a:latin typeface="Arial Black" panose="020B0A04020102020204" pitchFamily="34" charset="0"/>
              </a:rPr>
              <a:t>EUREKA SERVICE REGISTRY</a:t>
            </a:r>
            <a:r>
              <a:rPr lang="en-US" sz="2400" dirty="0">
                <a:solidFill>
                  <a:srgbClr val="FFFF00"/>
                </a:solidFill>
                <a:latin typeface="Arial Black" panose="020B0A04020102020204" pitchFamily="34" charset="0"/>
              </a:rPr>
              <a:t>*</a:t>
            </a:r>
            <a:r>
              <a:rPr lang="en-US" dirty="0">
                <a:solidFill>
                  <a:schemeClr val="bg1"/>
                </a:solidFill>
                <a:latin typeface="Arial Black" panose="020B0A04020102020204" pitchFamily="34" charset="0"/>
              </a:rPr>
              <a:t> </a:t>
            </a:r>
          </a:p>
        </p:txBody>
      </p:sp>
      <p:cxnSp>
        <p:nvCxnSpPr>
          <p:cNvPr id="49" name="Straight Connector 48"/>
          <p:cNvCxnSpPr/>
          <p:nvPr/>
        </p:nvCxnSpPr>
        <p:spPr>
          <a:xfrm flipV="1">
            <a:off x="7086601" y="1752601"/>
            <a:ext cx="0" cy="381000"/>
          </a:xfrm>
          <a:prstGeom prst="line">
            <a:avLst/>
          </a:prstGeom>
          <a:ln w="19050">
            <a:solidFill>
              <a:schemeClr val="accent1">
                <a:lumMod val="75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7010401" y="1752601"/>
            <a:ext cx="76200" cy="0"/>
          </a:xfrm>
          <a:prstGeom prst="line">
            <a:avLst/>
          </a:prstGeom>
          <a:ln w="19050">
            <a:solidFill>
              <a:schemeClr val="accent1">
                <a:lumMod val="75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flipV="1">
            <a:off x="7162801" y="1828801"/>
            <a:ext cx="0" cy="381000"/>
          </a:xfrm>
          <a:prstGeom prst="line">
            <a:avLst/>
          </a:prstGeom>
          <a:ln w="19050">
            <a:solidFill>
              <a:schemeClr val="accent1">
                <a:lumMod val="75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7086601" y="1828801"/>
            <a:ext cx="76200" cy="0"/>
          </a:xfrm>
          <a:prstGeom prst="line">
            <a:avLst/>
          </a:prstGeom>
          <a:ln w="19050">
            <a:solidFill>
              <a:schemeClr val="accent1">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54" name="Rectangle 53"/>
          <p:cNvSpPr/>
          <p:nvPr/>
        </p:nvSpPr>
        <p:spPr>
          <a:xfrm>
            <a:off x="7696200" y="1676400"/>
            <a:ext cx="1143000" cy="533400"/>
          </a:xfrm>
          <a:prstGeom prst="rect">
            <a:avLst/>
          </a:prstGeom>
          <a:noFill/>
          <a:ln w="25400" cmpd="sng">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b="1" dirty="0">
              <a:solidFill>
                <a:schemeClr val="tx1"/>
              </a:solidFill>
            </a:endParaRPr>
          </a:p>
        </p:txBody>
      </p:sp>
      <p:sp>
        <p:nvSpPr>
          <p:cNvPr id="55" name="Rectangle 54"/>
          <p:cNvSpPr/>
          <p:nvPr/>
        </p:nvSpPr>
        <p:spPr>
          <a:xfrm>
            <a:off x="7620000" y="1596455"/>
            <a:ext cx="1143000" cy="537145"/>
          </a:xfrm>
          <a:prstGeom prst="rect">
            <a:avLst/>
          </a:prstGeom>
          <a:noFill/>
          <a:ln w="25400" cmpd="sng">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b="1" dirty="0">
              <a:solidFill>
                <a:schemeClr val="tx1"/>
              </a:solidFill>
            </a:endParaRPr>
          </a:p>
        </p:txBody>
      </p:sp>
      <p:sp>
        <p:nvSpPr>
          <p:cNvPr id="56" name="Rectangle 55"/>
          <p:cNvSpPr/>
          <p:nvPr/>
        </p:nvSpPr>
        <p:spPr>
          <a:xfrm>
            <a:off x="7543800" y="1524000"/>
            <a:ext cx="1143000" cy="533400"/>
          </a:xfrm>
          <a:prstGeom prst="rect">
            <a:avLst/>
          </a:prstGeom>
          <a:gradFill flip="none" rotWithShape="1">
            <a:gsLst>
              <a:gs pos="0">
                <a:srgbClr val="3366FF"/>
              </a:gs>
              <a:gs pos="100000">
                <a:srgbClr val="FFFFFF"/>
              </a:gs>
              <a:gs pos="50000">
                <a:schemeClr val="accent1">
                  <a:lumMod val="75000"/>
                </a:scheme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solidFill>
                  <a:schemeClr val="bg1"/>
                </a:solidFill>
                <a:latin typeface="Arial Black" panose="020B0A04020102020204" pitchFamily="34" charset="0"/>
              </a:rPr>
              <a:t> </a:t>
            </a:r>
          </a:p>
        </p:txBody>
      </p:sp>
      <p:cxnSp>
        <p:nvCxnSpPr>
          <p:cNvPr id="57" name="Straight Arrow Connector 56"/>
          <p:cNvCxnSpPr/>
          <p:nvPr/>
        </p:nvCxnSpPr>
        <p:spPr>
          <a:xfrm>
            <a:off x="6934200" y="1828800"/>
            <a:ext cx="685800" cy="0"/>
          </a:xfrm>
          <a:prstGeom prst="straightConnector1">
            <a:avLst/>
          </a:prstGeom>
          <a:ln w="38100">
            <a:solidFill>
              <a:srgbClr val="FF0000"/>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59" name="Flowchart: Magnetic Disk 10"/>
          <p:cNvSpPr/>
          <p:nvPr/>
        </p:nvSpPr>
        <p:spPr>
          <a:xfrm>
            <a:off x="7620000" y="1600200"/>
            <a:ext cx="990600" cy="381000"/>
          </a:xfrm>
          <a:prstGeom prst="flowChartMagneticDisk">
            <a:avLst/>
          </a:prstGeom>
          <a:solidFill>
            <a:schemeClr val="accent6">
              <a:lumMod val="75000"/>
            </a:schemeClr>
          </a:solidFill>
          <a:ln>
            <a:solidFill>
              <a:schemeClr val="accent6">
                <a:lumMod val="40000"/>
                <a:lumOff val="6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600" dirty="0">
                <a:solidFill>
                  <a:schemeClr val="bg1"/>
                </a:solidFill>
                <a:latin typeface="Arial Black" panose="020B0A04020102020204" pitchFamily="34" charset="0"/>
              </a:rPr>
              <a:t>REDIS</a:t>
            </a:r>
          </a:p>
        </p:txBody>
      </p:sp>
      <p:sp>
        <p:nvSpPr>
          <p:cNvPr id="17" name="Rectangle 16"/>
          <p:cNvSpPr/>
          <p:nvPr/>
        </p:nvSpPr>
        <p:spPr>
          <a:xfrm>
            <a:off x="300567" y="2438400"/>
            <a:ext cx="1291167" cy="609600"/>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1"/>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600" dirty="0">
                <a:solidFill>
                  <a:srgbClr val="000000"/>
                </a:solidFill>
                <a:latin typeface="Arial Black" panose="020B0A04020102020204" pitchFamily="34" charset="0"/>
              </a:rPr>
              <a:t>DEVICE</a:t>
            </a:r>
          </a:p>
          <a:p>
            <a:pPr algn="ctr"/>
            <a:r>
              <a:rPr lang="en-US" sz="1600" dirty="0">
                <a:solidFill>
                  <a:srgbClr val="000000"/>
                </a:solidFill>
                <a:latin typeface="Arial Black" panose="020B0A04020102020204" pitchFamily="34" charset="0"/>
              </a:rPr>
              <a:t>UI</a:t>
            </a:r>
          </a:p>
        </p:txBody>
      </p:sp>
      <p:sp>
        <p:nvSpPr>
          <p:cNvPr id="73" name="Isosceles Triangle 72"/>
          <p:cNvSpPr/>
          <p:nvPr/>
        </p:nvSpPr>
        <p:spPr>
          <a:xfrm rot="10800000">
            <a:off x="1295401" y="2286001"/>
            <a:ext cx="457200" cy="228600"/>
          </a:xfrm>
          <a:prstGeom prst="triangle">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p:cNvSpPr/>
          <p:nvPr/>
        </p:nvSpPr>
        <p:spPr>
          <a:xfrm>
            <a:off x="762001" y="5638801"/>
            <a:ext cx="1147232" cy="990599"/>
          </a:xfrm>
          <a:prstGeom prst="rect">
            <a:avLst/>
          </a:prstGeom>
          <a:noFill/>
          <a:ln w="57150" cap="rnd">
            <a:solidFill>
              <a:srgbClr val="FF0000"/>
            </a:solidFill>
            <a:beve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Black" panose="020B0A04020102020204" pitchFamily="34" charset="0"/>
            </a:endParaRPr>
          </a:p>
        </p:txBody>
      </p:sp>
      <p:sp>
        <p:nvSpPr>
          <p:cNvPr id="61" name="Rectangle 60"/>
          <p:cNvSpPr/>
          <p:nvPr/>
        </p:nvSpPr>
        <p:spPr>
          <a:xfrm>
            <a:off x="613834" y="5486401"/>
            <a:ext cx="1219200" cy="1066799"/>
          </a:xfrm>
          <a:prstGeom prst="rect">
            <a:avLst/>
          </a:prstGeom>
          <a:noFill/>
          <a:ln w="57150" cap="rnd">
            <a:solidFill>
              <a:srgbClr val="FF0000"/>
            </a:solidFill>
            <a:beve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Black" panose="020B0A04020102020204" pitchFamily="34" charset="0"/>
            </a:endParaRPr>
          </a:p>
        </p:txBody>
      </p:sp>
      <p:sp>
        <p:nvSpPr>
          <p:cNvPr id="63" name="Rectangle 62"/>
          <p:cNvSpPr/>
          <p:nvPr/>
        </p:nvSpPr>
        <p:spPr>
          <a:xfrm>
            <a:off x="457201" y="5334000"/>
            <a:ext cx="1295400" cy="1143000"/>
          </a:xfrm>
          <a:prstGeom prst="rect">
            <a:avLst/>
          </a:prstGeom>
          <a:solidFill>
            <a:schemeClr val="bg1"/>
          </a:solidFill>
          <a:ln w="57150" cap="rnd">
            <a:solidFill>
              <a:srgbClr val="FF0000"/>
            </a:solidFill>
            <a:beve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Black" panose="020B0A04020102020204" pitchFamily="34" charset="0"/>
            </a:endParaRPr>
          </a:p>
        </p:txBody>
      </p:sp>
      <p:sp>
        <p:nvSpPr>
          <p:cNvPr id="72" name="Isosceles Triangle 71"/>
          <p:cNvSpPr/>
          <p:nvPr/>
        </p:nvSpPr>
        <p:spPr>
          <a:xfrm>
            <a:off x="914400" y="5715000"/>
            <a:ext cx="842433" cy="685800"/>
          </a:xfrm>
          <a:prstGeom prst="triangl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TextBox 14"/>
          <p:cNvSpPr txBox="1"/>
          <p:nvPr/>
        </p:nvSpPr>
        <p:spPr>
          <a:xfrm>
            <a:off x="864790" y="6211884"/>
            <a:ext cx="994833" cy="2616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100" b="1" dirty="0">
                <a:solidFill>
                  <a:schemeClr val="bg1"/>
                </a:solidFill>
                <a:latin typeface="Arial Black" panose="020B0A04020102020204" pitchFamily="34" charset="0"/>
              </a:rPr>
              <a:t>HYSTRIX</a:t>
            </a:r>
          </a:p>
        </p:txBody>
      </p:sp>
      <p:sp>
        <p:nvSpPr>
          <p:cNvPr id="78" name="Rectangle 77"/>
          <p:cNvSpPr/>
          <p:nvPr/>
        </p:nvSpPr>
        <p:spPr>
          <a:xfrm>
            <a:off x="457200" y="5334000"/>
            <a:ext cx="1291167" cy="6096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1"/>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600" dirty="0">
                <a:solidFill>
                  <a:schemeClr val="bg1"/>
                </a:solidFill>
                <a:latin typeface="Arial Black" panose="020B0A04020102020204" pitchFamily="34" charset="0"/>
              </a:rPr>
              <a:t>DEVICE</a:t>
            </a:r>
          </a:p>
          <a:p>
            <a:pPr algn="ctr"/>
            <a:r>
              <a:rPr lang="en-US" sz="1600" dirty="0">
                <a:solidFill>
                  <a:schemeClr val="bg1"/>
                </a:solidFill>
                <a:latin typeface="Arial Black" panose="020B0A04020102020204" pitchFamily="34" charset="0"/>
              </a:rPr>
              <a:t>SERVICE</a:t>
            </a:r>
          </a:p>
        </p:txBody>
      </p:sp>
      <p:sp>
        <p:nvSpPr>
          <p:cNvPr id="47" name="Isosceles Triangle 46"/>
          <p:cNvSpPr/>
          <p:nvPr/>
        </p:nvSpPr>
        <p:spPr>
          <a:xfrm rot="10800000">
            <a:off x="914400" y="5058963"/>
            <a:ext cx="381000" cy="351237"/>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Isosceles Triangle 79"/>
          <p:cNvSpPr/>
          <p:nvPr/>
        </p:nvSpPr>
        <p:spPr>
          <a:xfrm>
            <a:off x="914400" y="4648200"/>
            <a:ext cx="381000" cy="314860"/>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Isosceles Triangle 100"/>
          <p:cNvSpPr/>
          <p:nvPr/>
        </p:nvSpPr>
        <p:spPr>
          <a:xfrm>
            <a:off x="1295401" y="1981201"/>
            <a:ext cx="457200" cy="228600"/>
          </a:xfrm>
          <a:prstGeom prst="triangle">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2" name="Straight Arrow Connector 101"/>
          <p:cNvCxnSpPr/>
          <p:nvPr/>
        </p:nvCxnSpPr>
        <p:spPr>
          <a:xfrm>
            <a:off x="1189435" y="3657601"/>
            <a:ext cx="1" cy="381000"/>
          </a:xfrm>
          <a:prstGeom prst="straightConnector1">
            <a:avLst/>
          </a:prstGeom>
          <a:ln w="114300">
            <a:solidFill>
              <a:schemeClr val="tx1"/>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sp>
        <p:nvSpPr>
          <p:cNvPr id="103" name="Isosceles Triangle 102"/>
          <p:cNvSpPr/>
          <p:nvPr/>
        </p:nvSpPr>
        <p:spPr>
          <a:xfrm rot="10800000">
            <a:off x="990601" y="3915964"/>
            <a:ext cx="381000" cy="351237"/>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Isosceles Triangle 103"/>
          <p:cNvSpPr/>
          <p:nvPr/>
        </p:nvSpPr>
        <p:spPr>
          <a:xfrm>
            <a:off x="990601" y="3505201"/>
            <a:ext cx="381000" cy="314860"/>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4" name="Straight Arrow Connector 113"/>
          <p:cNvCxnSpPr/>
          <p:nvPr/>
        </p:nvCxnSpPr>
        <p:spPr>
          <a:xfrm>
            <a:off x="2942034" y="4800600"/>
            <a:ext cx="1" cy="381000"/>
          </a:xfrm>
          <a:prstGeom prst="straightConnector1">
            <a:avLst/>
          </a:prstGeom>
          <a:ln w="114300">
            <a:solidFill>
              <a:schemeClr val="tx1"/>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sp>
        <p:nvSpPr>
          <p:cNvPr id="115" name="Rectangle 114"/>
          <p:cNvSpPr/>
          <p:nvPr/>
        </p:nvSpPr>
        <p:spPr>
          <a:xfrm>
            <a:off x="2590801" y="5638801"/>
            <a:ext cx="1147232" cy="990599"/>
          </a:xfrm>
          <a:prstGeom prst="rect">
            <a:avLst/>
          </a:prstGeom>
          <a:noFill/>
          <a:ln w="57150" cap="rnd">
            <a:solidFill>
              <a:srgbClr val="FF0000"/>
            </a:solidFill>
            <a:beve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Black" panose="020B0A04020102020204" pitchFamily="34" charset="0"/>
            </a:endParaRPr>
          </a:p>
        </p:txBody>
      </p:sp>
      <p:sp>
        <p:nvSpPr>
          <p:cNvPr id="116" name="Rectangle 115"/>
          <p:cNvSpPr/>
          <p:nvPr/>
        </p:nvSpPr>
        <p:spPr>
          <a:xfrm>
            <a:off x="2442634" y="5486401"/>
            <a:ext cx="1219200" cy="1066799"/>
          </a:xfrm>
          <a:prstGeom prst="rect">
            <a:avLst/>
          </a:prstGeom>
          <a:noFill/>
          <a:ln w="57150" cap="rnd">
            <a:solidFill>
              <a:srgbClr val="FF0000"/>
            </a:solidFill>
            <a:beve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Black" panose="020B0A04020102020204" pitchFamily="34" charset="0"/>
            </a:endParaRPr>
          </a:p>
        </p:txBody>
      </p:sp>
      <p:sp>
        <p:nvSpPr>
          <p:cNvPr id="117" name="Rectangle 116"/>
          <p:cNvSpPr/>
          <p:nvPr/>
        </p:nvSpPr>
        <p:spPr>
          <a:xfrm>
            <a:off x="2286001" y="5334000"/>
            <a:ext cx="1295400" cy="1143000"/>
          </a:xfrm>
          <a:prstGeom prst="rect">
            <a:avLst/>
          </a:prstGeom>
          <a:solidFill>
            <a:schemeClr val="bg1"/>
          </a:solidFill>
          <a:ln w="57150" cap="rnd">
            <a:solidFill>
              <a:srgbClr val="FF0000"/>
            </a:solidFill>
            <a:beve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Black" panose="020B0A04020102020204" pitchFamily="34" charset="0"/>
            </a:endParaRPr>
          </a:p>
        </p:txBody>
      </p:sp>
      <p:sp>
        <p:nvSpPr>
          <p:cNvPr id="118" name="Isosceles Triangle 117"/>
          <p:cNvSpPr/>
          <p:nvPr/>
        </p:nvSpPr>
        <p:spPr>
          <a:xfrm>
            <a:off x="2743200" y="5715000"/>
            <a:ext cx="842433" cy="685800"/>
          </a:xfrm>
          <a:prstGeom prst="triangl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TextBox 14"/>
          <p:cNvSpPr txBox="1"/>
          <p:nvPr/>
        </p:nvSpPr>
        <p:spPr>
          <a:xfrm>
            <a:off x="2703512" y="6205131"/>
            <a:ext cx="994833" cy="2616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100" b="1" dirty="0">
                <a:solidFill>
                  <a:schemeClr val="bg1"/>
                </a:solidFill>
                <a:latin typeface="Arial Black" panose="020B0A04020102020204" pitchFamily="34" charset="0"/>
              </a:rPr>
              <a:t>HYSTRIX</a:t>
            </a:r>
          </a:p>
        </p:txBody>
      </p:sp>
      <p:sp>
        <p:nvSpPr>
          <p:cNvPr id="121" name="Rectangle 120"/>
          <p:cNvSpPr/>
          <p:nvPr/>
        </p:nvSpPr>
        <p:spPr>
          <a:xfrm>
            <a:off x="2286000" y="5334000"/>
            <a:ext cx="1291167" cy="6096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1"/>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600" dirty="0">
                <a:solidFill>
                  <a:schemeClr val="bg1"/>
                </a:solidFill>
                <a:latin typeface="Arial Black" panose="020B0A04020102020204" pitchFamily="34" charset="0"/>
              </a:rPr>
              <a:t>ADMIN</a:t>
            </a:r>
          </a:p>
          <a:p>
            <a:pPr algn="ctr"/>
            <a:r>
              <a:rPr lang="en-US" sz="1600" dirty="0">
                <a:solidFill>
                  <a:schemeClr val="bg1"/>
                </a:solidFill>
                <a:latin typeface="Arial Black" panose="020B0A04020102020204" pitchFamily="34" charset="0"/>
              </a:rPr>
              <a:t>SERVICE</a:t>
            </a:r>
          </a:p>
        </p:txBody>
      </p:sp>
      <p:sp>
        <p:nvSpPr>
          <p:cNvPr id="122" name="Isosceles Triangle 121"/>
          <p:cNvSpPr/>
          <p:nvPr/>
        </p:nvSpPr>
        <p:spPr>
          <a:xfrm rot="10800000">
            <a:off x="2743200" y="5058963"/>
            <a:ext cx="381000" cy="351237"/>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Isosceles Triangle 122"/>
          <p:cNvSpPr/>
          <p:nvPr/>
        </p:nvSpPr>
        <p:spPr>
          <a:xfrm>
            <a:off x="2743200" y="4648200"/>
            <a:ext cx="381000" cy="314860"/>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Flowchart: Magnetic Disk 10"/>
          <p:cNvSpPr/>
          <p:nvPr/>
        </p:nvSpPr>
        <p:spPr>
          <a:xfrm>
            <a:off x="2286000" y="5867400"/>
            <a:ext cx="914400" cy="381000"/>
          </a:xfrm>
          <a:prstGeom prst="flowChartMagneticDisk">
            <a:avLst/>
          </a:prstGeom>
          <a:solidFill>
            <a:schemeClr val="accent6">
              <a:lumMod val="75000"/>
            </a:schemeClr>
          </a:solidFill>
          <a:ln>
            <a:solidFill>
              <a:schemeClr val="accent6">
                <a:lumMod val="40000"/>
                <a:lumOff val="6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100" dirty="0">
                <a:solidFill>
                  <a:schemeClr val="bg1"/>
                </a:solidFill>
                <a:latin typeface="Arial Black" panose="020B0A04020102020204" pitchFamily="34" charset="0"/>
              </a:rPr>
              <a:t>DB</a:t>
            </a:r>
          </a:p>
        </p:txBody>
      </p:sp>
      <p:sp>
        <p:nvSpPr>
          <p:cNvPr id="76" name="Flowchart: Magnetic Disk 10"/>
          <p:cNvSpPr/>
          <p:nvPr/>
        </p:nvSpPr>
        <p:spPr>
          <a:xfrm>
            <a:off x="457200" y="5867400"/>
            <a:ext cx="914400" cy="381000"/>
          </a:xfrm>
          <a:prstGeom prst="flowChartMagneticDisk">
            <a:avLst/>
          </a:prstGeom>
          <a:solidFill>
            <a:schemeClr val="accent6">
              <a:lumMod val="75000"/>
            </a:schemeClr>
          </a:solidFill>
          <a:ln>
            <a:solidFill>
              <a:schemeClr val="accent6">
                <a:lumMod val="40000"/>
                <a:lumOff val="6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100" dirty="0">
                <a:solidFill>
                  <a:schemeClr val="bg1"/>
                </a:solidFill>
                <a:latin typeface="Arial Black" panose="020B0A04020102020204" pitchFamily="34" charset="0"/>
              </a:rPr>
              <a:t>DB</a:t>
            </a:r>
          </a:p>
        </p:txBody>
      </p:sp>
      <p:sp>
        <p:nvSpPr>
          <p:cNvPr id="11" name="Flowchart: Magnetic Disk 10"/>
          <p:cNvSpPr/>
          <p:nvPr/>
        </p:nvSpPr>
        <p:spPr>
          <a:xfrm>
            <a:off x="304801" y="2971800"/>
            <a:ext cx="914400" cy="381001"/>
          </a:xfrm>
          <a:prstGeom prst="flowChartMagneticDisk">
            <a:avLst/>
          </a:prstGeom>
          <a:solidFill>
            <a:schemeClr val="accent6">
              <a:lumMod val="75000"/>
            </a:schemeClr>
          </a:solidFill>
          <a:ln>
            <a:solidFill>
              <a:schemeClr val="accent6">
                <a:lumMod val="40000"/>
                <a:lumOff val="6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100" dirty="0">
                <a:solidFill>
                  <a:schemeClr val="bg1"/>
                </a:solidFill>
                <a:latin typeface="Arial Black" panose="020B0A04020102020204" pitchFamily="34" charset="0"/>
              </a:rPr>
              <a:t>DB</a:t>
            </a:r>
          </a:p>
        </p:txBody>
      </p:sp>
      <p:sp>
        <p:nvSpPr>
          <p:cNvPr id="77" name="Rectangle 76"/>
          <p:cNvSpPr/>
          <p:nvPr/>
        </p:nvSpPr>
        <p:spPr>
          <a:xfrm>
            <a:off x="2322512" y="2743200"/>
            <a:ext cx="1147232" cy="990599"/>
          </a:xfrm>
          <a:prstGeom prst="rect">
            <a:avLst/>
          </a:prstGeom>
          <a:noFill/>
          <a:ln w="57150" cap="rnd">
            <a:solidFill>
              <a:srgbClr val="FF0000"/>
            </a:solidFill>
            <a:beve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Black" panose="020B0A04020102020204" pitchFamily="34" charset="0"/>
            </a:endParaRPr>
          </a:p>
        </p:txBody>
      </p:sp>
      <p:sp>
        <p:nvSpPr>
          <p:cNvPr id="79" name="Rectangle 78"/>
          <p:cNvSpPr/>
          <p:nvPr/>
        </p:nvSpPr>
        <p:spPr>
          <a:xfrm>
            <a:off x="2174345" y="2590800"/>
            <a:ext cx="1219200" cy="1066799"/>
          </a:xfrm>
          <a:prstGeom prst="rect">
            <a:avLst/>
          </a:prstGeom>
          <a:noFill/>
          <a:ln w="57150" cap="rnd">
            <a:solidFill>
              <a:srgbClr val="FF0000"/>
            </a:solidFill>
            <a:beve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Black" panose="020B0A04020102020204" pitchFamily="34" charset="0"/>
            </a:endParaRPr>
          </a:p>
        </p:txBody>
      </p:sp>
      <p:sp>
        <p:nvSpPr>
          <p:cNvPr id="81" name="Rectangle 80"/>
          <p:cNvSpPr/>
          <p:nvPr/>
        </p:nvSpPr>
        <p:spPr>
          <a:xfrm>
            <a:off x="2017712" y="2438399"/>
            <a:ext cx="1295400" cy="1143000"/>
          </a:xfrm>
          <a:prstGeom prst="rect">
            <a:avLst/>
          </a:prstGeom>
          <a:solidFill>
            <a:schemeClr val="bg1"/>
          </a:solidFill>
          <a:ln w="57150" cap="rnd">
            <a:solidFill>
              <a:srgbClr val="FF0000"/>
            </a:solidFill>
            <a:beve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Black" panose="020B0A04020102020204" pitchFamily="34" charset="0"/>
            </a:endParaRPr>
          </a:p>
        </p:txBody>
      </p:sp>
      <p:sp>
        <p:nvSpPr>
          <p:cNvPr id="82" name="Isosceles Triangle 81"/>
          <p:cNvSpPr/>
          <p:nvPr/>
        </p:nvSpPr>
        <p:spPr>
          <a:xfrm>
            <a:off x="2474911" y="2819399"/>
            <a:ext cx="842433" cy="685800"/>
          </a:xfrm>
          <a:prstGeom prst="triangl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TextBox 14"/>
          <p:cNvSpPr txBox="1"/>
          <p:nvPr/>
        </p:nvSpPr>
        <p:spPr>
          <a:xfrm>
            <a:off x="2435223" y="3309530"/>
            <a:ext cx="994833" cy="2616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100" b="1" dirty="0">
                <a:solidFill>
                  <a:schemeClr val="bg1"/>
                </a:solidFill>
                <a:latin typeface="Arial Black" panose="020B0A04020102020204" pitchFamily="34" charset="0"/>
              </a:rPr>
              <a:t>HYSTRIX</a:t>
            </a:r>
          </a:p>
        </p:txBody>
      </p:sp>
      <p:cxnSp>
        <p:nvCxnSpPr>
          <p:cNvPr id="85" name="Straight Arrow Connector 84"/>
          <p:cNvCxnSpPr/>
          <p:nvPr/>
        </p:nvCxnSpPr>
        <p:spPr>
          <a:xfrm flipH="1">
            <a:off x="3241145" y="1981200"/>
            <a:ext cx="11280" cy="533400"/>
          </a:xfrm>
          <a:prstGeom prst="straightConnector1">
            <a:avLst/>
          </a:prstGeom>
          <a:ln w="57150">
            <a:solidFill>
              <a:srgbClr val="FF0000"/>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sp>
        <p:nvSpPr>
          <p:cNvPr id="87" name="Rectangle 86"/>
          <p:cNvSpPr/>
          <p:nvPr/>
        </p:nvSpPr>
        <p:spPr>
          <a:xfrm>
            <a:off x="2017711" y="2438399"/>
            <a:ext cx="1291167" cy="609600"/>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1"/>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600" dirty="0">
                <a:solidFill>
                  <a:srgbClr val="000000"/>
                </a:solidFill>
                <a:latin typeface="Arial Black" panose="020B0A04020102020204" pitchFamily="34" charset="0"/>
              </a:rPr>
              <a:t>ADMIN</a:t>
            </a:r>
          </a:p>
          <a:p>
            <a:pPr algn="ctr"/>
            <a:r>
              <a:rPr lang="en-US" sz="1600" dirty="0">
                <a:solidFill>
                  <a:srgbClr val="000000"/>
                </a:solidFill>
                <a:latin typeface="Arial Black" panose="020B0A04020102020204" pitchFamily="34" charset="0"/>
              </a:rPr>
              <a:t>UI</a:t>
            </a:r>
          </a:p>
        </p:txBody>
      </p:sp>
      <p:sp>
        <p:nvSpPr>
          <p:cNvPr id="88" name="Isosceles Triangle 87"/>
          <p:cNvSpPr/>
          <p:nvPr/>
        </p:nvSpPr>
        <p:spPr>
          <a:xfrm rot="10800000">
            <a:off x="3012545" y="2286000"/>
            <a:ext cx="457200" cy="228600"/>
          </a:xfrm>
          <a:prstGeom prst="triangle">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Isosceles Triangle 88"/>
          <p:cNvSpPr/>
          <p:nvPr/>
        </p:nvSpPr>
        <p:spPr>
          <a:xfrm>
            <a:off x="3012545" y="1981200"/>
            <a:ext cx="457200" cy="228600"/>
          </a:xfrm>
          <a:prstGeom prst="triangle">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0" name="Straight Arrow Connector 89"/>
          <p:cNvCxnSpPr/>
          <p:nvPr/>
        </p:nvCxnSpPr>
        <p:spPr>
          <a:xfrm>
            <a:off x="2906579" y="3657600"/>
            <a:ext cx="1" cy="381000"/>
          </a:xfrm>
          <a:prstGeom prst="straightConnector1">
            <a:avLst/>
          </a:prstGeom>
          <a:ln w="114300">
            <a:solidFill>
              <a:schemeClr val="tx1"/>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sp>
        <p:nvSpPr>
          <p:cNvPr id="91" name="Isosceles Triangle 90"/>
          <p:cNvSpPr/>
          <p:nvPr/>
        </p:nvSpPr>
        <p:spPr>
          <a:xfrm rot="10800000">
            <a:off x="2707745" y="3915963"/>
            <a:ext cx="381000" cy="351237"/>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Isosceles Triangle 91"/>
          <p:cNvSpPr/>
          <p:nvPr/>
        </p:nvSpPr>
        <p:spPr>
          <a:xfrm>
            <a:off x="2707745" y="3505200"/>
            <a:ext cx="381000" cy="314860"/>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Flowchart: Magnetic Disk 10"/>
          <p:cNvSpPr/>
          <p:nvPr/>
        </p:nvSpPr>
        <p:spPr>
          <a:xfrm>
            <a:off x="2021944" y="2971799"/>
            <a:ext cx="910167" cy="381001"/>
          </a:xfrm>
          <a:prstGeom prst="flowChartMagneticDisk">
            <a:avLst/>
          </a:prstGeom>
          <a:solidFill>
            <a:schemeClr val="accent6">
              <a:lumMod val="75000"/>
            </a:schemeClr>
          </a:solidFill>
          <a:ln>
            <a:solidFill>
              <a:schemeClr val="accent6">
                <a:lumMod val="40000"/>
                <a:lumOff val="6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100" dirty="0">
                <a:solidFill>
                  <a:schemeClr val="bg1"/>
                </a:solidFill>
                <a:latin typeface="Arial Black" panose="020B0A04020102020204" pitchFamily="34" charset="0"/>
              </a:rPr>
              <a:t>DB</a:t>
            </a:r>
          </a:p>
        </p:txBody>
      </p:sp>
      <p:sp>
        <p:nvSpPr>
          <p:cNvPr id="94" name="Rectangle 93"/>
          <p:cNvSpPr/>
          <p:nvPr/>
        </p:nvSpPr>
        <p:spPr>
          <a:xfrm>
            <a:off x="4038601" y="2743201"/>
            <a:ext cx="1147232" cy="990599"/>
          </a:xfrm>
          <a:prstGeom prst="rect">
            <a:avLst/>
          </a:prstGeom>
          <a:noFill/>
          <a:ln w="57150" cap="rnd">
            <a:solidFill>
              <a:srgbClr val="FF0000"/>
            </a:solidFill>
            <a:beve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Black" panose="020B0A04020102020204" pitchFamily="34" charset="0"/>
            </a:endParaRPr>
          </a:p>
        </p:txBody>
      </p:sp>
      <p:sp>
        <p:nvSpPr>
          <p:cNvPr id="96" name="Rectangle 95"/>
          <p:cNvSpPr/>
          <p:nvPr/>
        </p:nvSpPr>
        <p:spPr>
          <a:xfrm>
            <a:off x="3890434" y="2590801"/>
            <a:ext cx="1219200" cy="1066799"/>
          </a:xfrm>
          <a:prstGeom prst="rect">
            <a:avLst/>
          </a:prstGeom>
          <a:noFill/>
          <a:ln w="57150" cap="rnd">
            <a:solidFill>
              <a:srgbClr val="FF0000"/>
            </a:solidFill>
            <a:beve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Black" panose="020B0A04020102020204" pitchFamily="34" charset="0"/>
            </a:endParaRPr>
          </a:p>
        </p:txBody>
      </p:sp>
      <p:sp>
        <p:nvSpPr>
          <p:cNvPr id="97" name="Rectangle 96"/>
          <p:cNvSpPr/>
          <p:nvPr/>
        </p:nvSpPr>
        <p:spPr>
          <a:xfrm>
            <a:off x="3733801" y="2438400"/>
            <a:ext cx="1295400" cy="1143000"/>
          </a:xfrm>
          <a:prstGeom prst="rect">
            <a:avLst/>
          </a:prstGeom>
          <a:solidFill>
            <a:schemeClr val="bg1"/>
          </a:solidFill>
          <a:ln w="57150" cap="rnd">
            <a:solidFill>
              <a:srgbClr val="FF0000"/>
            </a:solidFill>
            <a:beve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Black" panose="020B0A04020102020204" pitchFamily="34" charset="0"/>
            </a:endParaRPr>
          </a:p>
        </p:txBody>
      </p:sp>
      <p:cxnSp>
        <p:nvCxnSpPr>
          <p:cNvPr id="105" name="Straight Arrow Connector 104"/>
          <p:cNvCxnSpPr/>
          <p:nvPr/>
        </p:nvCxnSpPr>
        <p:spPr>
          <a:xfrm flipH="1">
            <a:off x="4957234" y="1981201"/>
            <a:ext cx="11280" cy="533400"/>
          </a:xfrm>
          <a:prstGeom prst="straightConnector1">
            <a:avLst/>
          </a:prstGeom>
          <a:ln w="57150">
            <a:solidFill>
              <a:srgbClr val="FF0000"/>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sp>
        <p:nvSpPr>
          <p:cNvPr id="107" name="Rectangle 106"/>
          <p:cNvSpPr/>
          <p:nvPr/>
        </p:nvSpPr>
        <p:spPr>
          <a:xfrm>
            <a:off x="3733800" y="2438400"/>
            <a:ext cx="1291167" cy="762000"/>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1"/>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600" dirty="0">
                <a:solidFill>
                  <a:srgbClr val="000000"/>
                </a:solidFill>
                <a:latin typeface="Arial Black" panose="020B0A04020102020204" pitchFamily="34" charset="0"/>
              </a:rPr>
              <a:t>HYSTRIX</a:t>
            </a:r>
          </a:p>
          <a:p>
            <a:pPr algn="ctr"/>
            <a:r>
              <a:rPr lang="en-US" sz="1600" dirty="0">
                <a:solidFill>
                  <a:srgbClr val="000000"/>
                </a:solidFill>
                <a:latin typeface="Arial Black" panose="020B0A04020102020204" pitchFamily="34" charset="0"/>
              </a:rPr>
              <a:t>TURBINE</a:t>
            </a:r>
          </a:p>
          <a:p>
            <a:pPr algn="ctr"/>
            <a:r>
              <a:rPr lang="en-US" sz="1600" dirty="0">
                <a:solidFill>
                  <a:srgbClr val="000000"/>
                </a:solidFill>
                <a:latin typeface="Arial Black" panose="020B0A04020102020204" pitchFamily="34" charset="0"/>
              </a:rPr>
              <a:t>UI</a:t>
            </a:r>
          </a:p>
        </p:txBody>
      </p:sp>
      <p:sp>
        <p:nvSpPr>
          <p:cNvPr id="108" name="Isosceles Triangle 107"/>
          <p:cNvSpPr/>
          <p:nvPr/>
        </p:nvSpPr>
        <p:spPr>
          <a:xfrm rot="10800000">
            <a:off x="4728634" y="2286001"/>
            <a:ext cx="457200" cy="228600"/>
          </a:xfrm>
          <a:prstGeom prst="triangle">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Isosceles Triangle 108"/>
          <p:cNvSpPr/>
          <p:nvPr/>
        </p:nvSpPr>
        <p:spPr>
          <a:xfrm>
            <a:off x="4728634" y="1981201"/>
            <a:ext cx="457200" cy="228600"/>
          </a:xfrm>
          <a:prstGeom prst="triangle">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0" name="Straight Arrow Connector 109"/>
          <p:cNvCxnSpPr/>
          <p:nvPr/>
        </p:nvCxnSpPr>
        <p:spPr>
          <a:xfrm>
            <a:off x="4622668" y="3657601"/>
            <a:ext cx="1" cy="381000"/>
          </a:xfrm>
          <a:prstGeom prst="straightConnector1">
            <a:avLst/>
          </a:prstGeom>
          <a:ln w="114300">
            <a:solidFill>
              <a:schemeClr val="tx1"/>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sp>
        <p:nvSpPr>
          <p:cNvPr id="111" name="Isosceles Triangle 110"/>
          <p:cNvSpPr/>
          <p:nvPr/>
        </p:nvSpPr>
        <p:spPr>
          <a:xfrm rot="10800000">
            <a:off x="4423834" y="3915964"/>
            <a:ext cx="381000" cy="351237"/>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Isosceles Triangle 111"/>
          <p:cNvSpPr/>
          <p:nvPr/>
        </p:nvSpPr>
        <p:spPr>
          <a:xfrm>
            <a:off x="4423834" y="3505201"/>
            <a:ext cx="381000" cy="314860"/>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Flowchart: Magnetic Disk 10"/>
          <p:cNvSpPr/>
          <p:nvPr/>
        </p:nvSpPr>
        <p:spPr>
          <a:xfrm>
            <a:off x="3733800" y="3200400"/>
            <a:ext cx="914400" cy="381001"/>
          </a:xfrm>
          <a:prstGeom prst="flowChartMagneticDisk">
            <a:avLst/>
          </a:prstGeom>
          <a:solidFill>
            <a:schemeClr val="accent6">
              <a:lumMod val="75000"/>
            </a:schemeClr>
          </a:solidFill>
          <a:ln>
            <a:solidFill>
              <a:schemeClr val="accent6">
                <a:lumMod val="40000"/>
                <a:lumOff val="6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100" dirty="0">
                <a:solidFill>
                  <a:schemeClr val="bg1"/>
                </a:solidFill>
                <a:latin typeface="Arial Black" panose="020B0A04020102020204" pitchFamily="34" charset="0"/>
              </a:rPr>
              <a:t>DB</a:t>
            </a:r>
          </a:p>
        </p:txBody>
      </p:sp>
      <p:sp>
        <p:nvSpPr>
          <p:cNvPr id="125" name="Rectangle 124"/>
          <p:cNvSpPr/>
          <p:nvPr/>
        </p:nvSpPr>
        <p:spPr>
          <a:xfrm>
            <a:off x="5791201" y="2743201"/>
            <a:ext cx="1147232" cy="990599"/>
          </a:xfrm>
          <a:prstGeom prst="rect">
            <a:avLst/>
          </a:prstGeom>
          <a:noFill/>
          <a:ln w="57150" cap="rnd">
            <a:solidFill>
              <a:srgbClr val="FF0000"/>
            </a:solidFill>
            <a:beve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Black" panose="020B0A04020102020204" pitchFamily="34" charset="0"/>
            </a:endParaRPr>
          </a:p>
        </p:txBody>
      </p:sp>
      <p:sp>
        <p:nvSpPr>
          <p:cNvPr id="126" name="Rectangle 125"/>
          <p:cNvSpPr/>
          <p:nvPr/>
        </p:nvSpPr>
        <p:spPr>
          <a:xfrm>
            <a:off x="5643034" y="2590801"/>
            <a:ext cx="1219200" cy="1066799"/>
          </a:xfrm>
          <a:prstGeom prst="rect">
            <a:avLst/>
          </a:prstGeom>
          <a:noFill/>
          <a:ln w="57150" cap="rnd">
            <a:solidFill>
              <a:srgbClr val="FF0000"/>
            </a:solidFill>
            <a:beve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Black" panose="020B0A04020102020204" pitchFamily="34" charset="0"/>
            </a:endParaRPr>
          </a:p>
        </p:txBody>
      </p:sp>
      <p:sp>
        <p:nvSpPr>
          <p:cNvPr id="127" name="Rectangle 126"/>
          <p:cNvSpPr/>
          <p:nvPr/>
        </p:nvSpPr>
        <p:spPr>
          <a:xfrm>
            <a:off x="5486401" y="2438400"/>
            <a:ext cx="1295400" cy="1143000"/>
          </a:xfrm>
          <a:prstGeom prst="rect">
            <a:avLst/>
          </a:prstGeom>
          <a:solidFill>
            <a:schemeClr val="bg1"/>
          </a:solidFill>
          <a:ln w="57150" cap="rnd">
            <a:solidFill>
              <a:srgbClr val="FF0000"/>
            </a:solidFill>
            <a:beve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Black" panose="020B0A04020102020204" pitchFamily="34" charset="0"/>
            </a:endParaRPr>
          </a:p>
        </p:txBody>
      </p:sp>
      <p:cxnSp>
        <p:nvCxnSpPr>
          <p:cNvPr id="131" name="Straight Arrow Connector 130"/>
          <p:cNvCxnSpPr/>
          <p:nvPr/>
        </p:nvCxnSpPr>
        <p:spPr>
          <a:xfrm flipH="1">
            <a:off x="6709834" y="1981201"/>
            <a:ext cx="11280" cy="533400"/>
          </a:xfrm>
          <a:prstGeom prst="straightConnector1">
            <a:avLst/>
          </a:prstGeom>
          <a:ln w="57150">
            <a:solidFill>
              <a:srgbClr val="FF0000"/>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sp>
        <p:nvSpPr>
          <p:cNvPr id="133" name="Rectangle 132"/>
          <p:cNvSpPr/>
          <p:nvPr/>
        </p:nvSpPr>
        <p:spPr>
          <a:xfrm>
            <a:off x="5486400" y="2438400"/>
            <a:ext cx="1291167" cy="762000"/>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1"/>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400" dirty="0">
                <a:solidFill>
                  <a:srgbClr val="000000"/>
                </a:solidFill>
                <a:latin typeface="Arial Black" panose="020B0A04020102020204" pitchFamily="34" charset="0"/>
              </a:rPr>
              <a:t>GRAPHITE</a:t>
            </a:r>
          </a:p>
          <a:p>
            <a:pPr algn="ctr"/>
            <a:r>
              <a:rPr lang="en-US" sz="1600" dirty="0">
                <a:solidFill>
                  <a:srgbClr val="000000"/>
                </a:solidFill>
                <a:latin typeface="Arial Black" panose="020B0A04020102020204" pitchFamily="34" charset="0"/>
              </a:rPr>
              <a:t>METRICSUI</a:t>
            </a:r>
          </a:p>
        </p:txBody>
      </p:sp>
      <p:sp>
        <p:nvSpPr>
          <p:cNvPr id="134" name="Isosceles Triangle 133"/>
          <p:cNvSpPr/>
          <p:nvPr/>
        </p:nvSpPr>
        <p:spPr>
          <a:xfrm rot="10800000">
            <a:off x="6481234" y="2286001"/>
            <a:ext cx="457200" cy="228600"/>
          </a:xfrm>
          <a:prstGeom prst="triangle">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Isosceles Triangle 136"/>
          <p:cNvSpPr/>
          <p:nvPr/>
        </p:nvSpPr>
        <p:spPr>
          <a:xfrm>
            <a:off x="6481234" y="1981201"/>
            <a:ext cx="457200" cy="228600"/>
          </a:xfrm>
          <a:prstGeom prst="triangle">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8" name="Straight Arrow Connector 137"/>
          <p:cNvCxnSpPr/>
          <p:nvPr/>
        </p:nvCxnSpPr>
        <p:spPr>
          <a:xfrm>
            <a:off x="6375268" y="3657601"/>
            <a:ext cx="1" cy="381000"/>
          </a:xfrm>
          <a:prstGeom prst="straightConnector1">
            <a:avLst/>
          </a:prstGeom>
          <a:ln w="114300">
            <a:solidFill>
              <a:schemeClr val="tx1"/>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sp>
        <p:nvSpPr>
          <p:cNvPr id="139" name="Isosceles Triangle 138"/>
          <p:cNvSpPr/>
          <p:nvPr/>
        </p:nvSpPr>
        <p:spPr>
          <a:xfrm rot="10800000">
            <a:off x="6176434" y="3915964"/>
            <a:ext cx="381000" cy="351237"/>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Isosceles Triangle 139"/>
          <p:cNvSpPr/>
          <p:nvPr/>
        </p:nvSpPr>
        <p:spPr>
          <a:xfrm>
            <a:off x="6176434" y="3505201"/>
            <a:ext cx="381000" cy="314860"/>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Flowchart: Magnetic Disk 10"/>
          <p:cNvSpPr/>
          <p:nvPr/>
        </p:nvSpPr>
        <p:spPr>
          <a:xfrm>
            <a:off x="5486400" y="3200400"/>
            <a:ext cx="914400" cy="381001"/>
          </a:xfrm>
          <a:prstGeom prst="flowChartMagneticDisk">
            <a:avLst/>
          </a:prstGeom>
          <a:solidFill>
            <a:schemeClr val="accent6">
              <a:lumMod val="75000"/>
            </a:schemeClr>
          </a:solidFill>
          <a:ln>
            <a:solidFill>
              <a:schemeClr val="accent6">
                <a:lumMod val="40000"/>
                <a:lumOff val="6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100" dirty="0">
                <a:solidFill>
                  <a:schemeClr val="bg1"/>
                </a:solidFill>
                <a:latin typeface="Arial Black" panose="020B0A04020102020204" pitchFamily="34" charset="0"/>
              </a:rPr>
              <a:t>DB</a:t>
            </a:r>
          </a:p>
        </p:txBody>
      </p:sp>
      <p:cxnSp>
        <p:nvCxnSpPr>
          <p:cNvPr id="98" name="Straight Arrow Connector 97"/>
          <p:cNvCxnSpPr>
            <a:endCxn id="99" idx="3"/>
          </p:cNvCxnSpPr>
          <p:nvPr/>
        </p:nvCxnSpPr>
        <p:spPr>
          <a:xfrm flipH="1">
            <a:off x="177652" y="2209800"/>
            <a:ext cx="27988" cy="1884542"/>
          </a:xfrm>
          <a:prstGeom prst="straightConnector1">
            <a:avLst/>
          </a:prstGeom>
          <a:ln w="88900">
            <a:gradFill flip="none" rotWithShape="1">
              <a:gsLst>
                <a:gs pos="60000">
                  <a:srgbClr val="008000"/>
                </a:gs>
                <a:gs pos="100000">
                  <a:schemeClr val="tx1"/>
                </a:gs>
                <a:gs pos="18000">
                  <a:srgbClr val="FF0000"/>
                </a:gs>
              </a:gsLst>
              <a:path path="circle">
                <a:fillToRect l="100000" b="100000"/>
              </a:path>
              <a:tileRect t="-100000" r="-100000"/>
            </a:gradFill>
            <a:headEnd type="none" w="lg" len="lg"/>
            <a:tailEnd type="none" w="lg" len="lg"/>
          </a:ln>
        </p:spPr>
        <p:style>
          <a:lnRef idx="1">
            <a:schemeClr val="accent1"/>
          </a:lnRef>
          <a:fillRef idx="0">
            <a:schemeClr val="accent1"/>
          </a:fillRef>
          <a:effectRef idx="0">
            <a:schemeClr val="accent1"/>
          </a:effectRef>
          <a:fontRef idx="minor">
            <a:schemeClr val="tx1"/>
          </a:fontRef>
        </p:style>
      </p:cxnSp>
      <p:sp>
        <p:nvSpPr>
          <p:cNvPr id="99" name="Isosceles Triangle 98"/>
          <p:cNvSpPr/>
          <p:nvPr/>
        </p:nvSpPr>
        <p:spPr>
          <a:xfrm rot="8729461">
            <a:off x="44270" y="4055540"/>
            <a:ext cx="457200" cy="249717"/>
          </a:xfrm>
          <a:prstGeom prst="triangle">
            <a:avLst>
              <a:gd name="adj" fmla="val 56498"/>
            </a:avLst>
          </a:prstGeom>
          <a:gradFill flip="none" rotWithShape="1">
            <a:gsLst>
              <a:gs pos="0">
                <a:schemeClr val="accent4">
                  <a:lumMod val="75000"/>
                </a:schemeClr>
              </a:gs>
              <a:gs pos="100000">
                <a:srgbClr val="FFFFFF"/>
              </a:gs>
              <a:gs pos="88000">
                <a:srgbClr val="FFFF00"/>
              </a:gs>
            </a:gsLst>
            <a:path path="rect">
              <a:fillToRect l="100000" t="100000"/>
            </a:path>
            <a:tileRect r="-100000" b="-100000"/>
          </a:gradFill>
          <a:ln>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Isosceles Triangle 99"/>
          <p:cNvSpPr/>
          <p:nvPr/>
        </p:nvSpPr>
        <p:spPr>
          <a:xfrm rot="1898780">
            <a:off x="20579" y="2075212"/>
            <a:ext cx="499434" cy="228600"/>
          </a:xfrm>
          <a:prstGeom prst="triangle">
            <a:avLst/>
          </a:prstGeom>
          <a:gradFill flip="none" rotWithShape="1">
            <a:gsLst>
              <a:gs pos="0">
                <a:schemeClr val="accent4">
                  <a:lumMod val="75000"/>
                </a:schemeClr>
              </a:gs>
              <a:gs pos="100000">
                <a:srgbClr val="FFFFFF"/>
              </a:gs>
              <a:gs pos="88000">
                <a:srgbClr val="FFFF00"/>
              </a:gs>
            </a:gsLst>
            <a:path path="rect">
              <a:fillToRect l="100000" t="100000"/>
            </a:path>
            <a:tileRect r="-100000" b="-100000"/>
          </a:gradFill>
          <a:ln>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497819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143000"/>
          </a:xfrm>
        </p:spPr>
        <p:txBody>
          <a:bodyPr>
            <a:normAutofit/>
          </a:bodyPr>
          <a:lstStyle/>
          <a:p>
            <a:r>
              <a:rPr lang="en-US" sz="3600" dirty="0">
                <a:solidFill>
                  <a:schemeClr val="accent1"/>
                </a:solidFill>
                <a:latin typeface="Roboto" charset="0"/>
                <a:ea typeface="Roboto" charset="0"/>
                <a:cs typeface="Roboto" charset="0"/>
              </a:rPr>
              <a:t>Bootable JAR (Spring Boot &amp; </a:t>
            </a:r>
            <a:r>
              <a:rPr lang="en-US" sz="3600" dirty="0" err="1" smtClean="0">
                <a:solidFill>
                  <a:schemeClr val="accent1"/>
                </a:solidFill>
                <a:latin typeface="Roboto" charset="0"/>
                <a:ea typeface="Roboto" charset="0"/>
                <a:cs typeface="Roboto" charset="0"/>
              </a:rPr>
              <a:t>JavaEE</a:t>
            </a:r>
            <a:r>
              <a:rPr lang="en-US" sz="3600" dirty="0" smtClean="0">
                <a:solidFill>
                  <a:schemeClr val="accent1"/>
                </a:solidFill>
                <a:latin typeface="Roboto" charset="0"/>
                <a:ea typeface="Roboto" charset="0"/>
                <a:cs typeface="Roboto" charset="0"/>
              </a:rPr>
              <a:t>)</a:t>
            </a:r>
            <a:endParaRPr lang="en-US" sz="3600" dirty="0">
              <a:solidFill>
                <a:schemeClr val="accent1"/>
              </a:solidFill>
              <a:latin typeface="Roboto" charset="0"/>
              <a:ea typeface="Roboto" charset="0"/>
              <a:cs typeface="Roboto" charset="0"/>
            </a:endParaRPr>
          </a:p>
        </p:txBody>
      </p:sp>
      <p:sp>
        <p:nvSpPr>
          <p:cNvPr id="3" name="Content Placeholder 2"/>
          <p:cNvSpPr>
            <a:spLocks noGrp="1"/>
          </p:cNvSpPr>
          <p:nvPr>
            <p:ph idx="1"/>
          </p:nvPr>
        </p:nvSpPr>
        <p:spPr>
          <a:xfrm>
            <a:off x="76200" y="1447800"/>
            <a:ext cx="8991600" cy="5257799"/>
          </a:xfrm>
        </p:spPr>
        <p:txBody>
          <a:bodyPr>
            <a:normAutofit/>
          </a:bodyPr>
          <a:lstStyle/>
          <a:p>
            <a:pPr>
              <a:lnSpc>
                <a:spcPct val="80000"/>
              </a:lnSpc>
            </a:pPr>
            <a:endParaRPr lang="en-US" sz="2400" dirty="0" smtClean="0">
              <a:latin typeface="Roboto" charset="0"/>
              <a:ea typeface="Roboto" charset="0"/>
              <a:cs typeface="Roboto" charset="0"/>
            </a:endParaRPr>
          </a:p>
          <a:p>
            <a:pPr>
              <a:lnSpc>
                <a:spcPct val="80000"/>
              </a:lnSpc>
            </a:pPr>
            <a:r>
              <a:rPr lang="en-US" sz="2400" dirty="0" smtClean="0">
                <a:latin typeface="Roboto" charset="0"/>
                <a:ea typeface="Roboto" charset="0"/>
                <a:cs typeface="Roboto" charset="0"/>
              </a:rPr>
              <a:t>Leading </a:t>
            </a:r>
            <a:r>
              <a:rPr lang="en-US" sz="2400" dirty="0">
                <a:latin typeface="Roboto" charset="0"/>
                <a:ea typeface="Roboto" charset="0"/>
                <a:cs typeface="Roboto" charset="0"/>
              </a:rPr>
              <a:t>product for producing application jars </a:t>
            </a:r>
          </a:p>
          <a:p>
            <a:pPr marL="438912" lvl="8" indent="-320040">
              <a:lnSpc>
                <a:spcPct val="80000"/>
              </a:lnSpc>
              <a:spcBef>
                <a:spcPts val="0"/>
              </a:spcBef>
              <a:buClr>
                <a:schemeClr val="accent1"/>
              </a:buClr>
              <a:buSzPct val="80000"/>
              <a:buFont typeface="Wingdings 2"/>
              <a:buChar char=""/>
            </a:pPr>
            <a:endParaRPr lang="en-US" sz="2400" dirty="0">
              <a:latin typeface="Roboto" charset="0"/>
              <a:ea typeface="Roboto" charset="0"/>
              <a:cs typeface="Roboto" charset="0"/>
            </a:endParaRPr>
          </a:p>
          <a:p>
            <a:pPr>
              <a:lnSpc>
                <a:spcPct val="80000"/>
              </a:lnSpc>
            </a:pPr>
            <a:r>
              <a:rPr lang="en-US" sz="2400" dirty="0">
                <a:latin typeface="Roboto" charset="0"/>
                <a:ea typeface="Roboto" charset="0"/>
                <a:cs typeface="Roboto" charset="0"/>
              </a:rPr>
              <a:t>Tooling to quickly/simply standup an application</a:t>
            </a:r>
          </a:p>
          <a:p>
            <a:pPr marL="438912" lvl="8" indent="-320040">
              <a:lnSpc>
                <a:spcPct val="80000"/>
              </a:lnSpc>
              <a:spcBef>
                <a:spcPts val="0"/>
              </a:spcBef>
              <a:buClr>
                <a:schemeClr val="accent1"/>
              </a:buClr>
              <a:buSzPct val="80000"/>
              <a:buFont typeface="Wingdings 2"/>
              <a:buChar char=""/>
            </a:pPr>
            <a:endParaRPr lang="en-US" sz="2400" dirty="0">
              <a:latin typeface="Roboto" charset="0"/>
              <a:ea typeface="Roboto" charset="0"/>
              <a:cs typeface="Roboto" charset="0"/>
            </a:endParaRPr>
          </a:p>
          <a:p>
            <a:pPr>
              <a:lnSpc>
                <a:spcPct val="80000"/>
              </a:lnSpc>
            </a:pPr>
            <a:r>
              <a:rPr lang="en-US" sz="2400" dirty="0">
                <a:latin typeface="Roboto" charset="0"/>
                <a:ea typeface="Roboto" charset="0"/>
                <a:cs typeface="Roboto" charset="0"/>
              </a:rPr>
              <a:t>Trade-off is automated dependencies included</a:t>
            </a:r>
          </a:p>
          <a:p>
            <a:pPr marL="438912" lvl="8" indent="-320040">
              <a:lnSpc>
                <a:spcPct val="80000"/>
              </a:lnSpc>
              <a:spcBef>
                <a:spcPts val="0"/>
              </a:spcBef>
              <a:buClr>
                <a:schemeClr val="accent1"/>
              </a:buClr>
              <a:buSzPct val="80000"/>
              <a:buFont typeface="Wingdings 2"/>
              <a:buChar char=""/>
            </a:pPr>
            <a:endParaRPr lang="en-US" sz="2400" dirty="0">
              <a:latin typeface="Roboto" charset="0"/>
              <a:ea typeface="Roboto" charset="0"/>
              <a:cs typeface="Roboto" charset="0"/>
            </a:endParaRPr>
          </a:p>
          <a:p>
            <a:pPr>
              <a:lnSpc>
                <a:spcPct val="80000"/>
              </a:lnSpc>
            </a:pPr>
            <a:r>
              <a:rPr lang="en-US" sz="2400" dirty="0">
                <a:latin typeface="Roboto" charset="0"/>
                <a:ea typeface="Roboto" charset="0"/>
                <a:cs typeface="Roboto" charset="0"/>
              </a:rPr>
              <a:t>Developers provide</a:t>
            </a:r>
          </a:p>
          <a:p>
            <a:pPr lvl="1">
              <a:lnSpc>
                <a:spcPct val="80000"/>
              </a:lnSpc>
            </a:pPr>
            <a:r>
              <a:rPr lang="en-US" sz="2000" dirty="0">
                <a:solidFill>
                  <a:srgbClr val="000000"/>
                </a:solidFill>
                <a:latin typeface="Roboto" charset="0"/>
                <a:ea typeface="Roboto" charset="0"/>
                <a:cs typeface="Roboto" charset="0"/>
              </a:rPr>
              <a:t>Application class with optional code config</a:t>
            </a:r>
          </a:p>
          <a:p>
            <a:pPr lvl="1">
              <a:lnSpc>
                <a:spcPct val="80000"/>
              </a:lnSpc>
            </a:pPr>
            <a:r>
              <a:rPr lang="en-US" sz="2000" dirty="0">
                <a:solidFill>
                  <a:srgbClr val="000000"/>
                </a:solidFill>
                <a:latin typeface="Roboto" charset="0"/>
                <a:ea typeface="Roboto" charset="0"/>
                <a:cs typeface="Roboto" charset="0"/>
              </a:rPr>
              <a:t>Configuration file </a:t>
            </a:r>
            <a:r>
              <a:rPr lang="en-US" sz="2000" dirty="0" err="1">
                <a:solidFill>
                  <a:srgbClr val="000000"/>
                </a:solidFill>
                <a:latin typeface="Roboto" charset="0"/>
                <a:ea typeface="Roboto" charset="0"/>
                <a:cs typeface="Roboto" charset="0"/>
              </a:rPr>
              <a:t>application.properties</a:t>
            </a:r>
            <a:endParaRPr lang="en-US" sz="2000" dirty="0">
              <a:solidFill>
                <a:srgbClr val="000000"/>
              </a:solidFill>
              <a:latin typeface="Roboto" charset="0"/>
              <a:ea typeface="Roboto" charset="0"/>
              <a:cs typeface="Roboto" charset="0"/>
            </a:endParaRPr>
          </a:p>
        </p:txBody>
      </p:sp>
      <p:pic>
        <p:nvPicPr>
          <p:cNvPr id="4" name="Picture 3"/>
          <p:cNvPicPr>
            <a:picLocks noChangeAspect="1"/>
          </p:cNvPicPr>
          <p:nvPr/>
        </p:nvPicPr>
        <p:blipFill>
          <a:blip r:embed="rId3"/>
          <a:stretch>
            <a:fillRect/>
          </a:stretch>
        </p:blipFill>
        <p:spPr>
          <a:xfrm>
            <a:off x="7696200" y="4388812"/>
            <a:ext cx="1436511" cy="2469188"/>
          </a:xfrm>
          <a:prstGeom prst="rect">
            <a:avLst/>
          </a:prstGeom>
        </p:spPr>
      </p:pic>
    </p:spTree>
    <p:extLst>
      <p:ext uri="{BB962C8B-B14F-4D97-AF65-F5344CB8AC3E}">
        <p14:creationId xmlns:p14="http://schemas.microsoft.com/office/powerpoint/2010/main" val="991335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anim calcmode="lin" valueType="num">
                                      <p:cBhvr additive="base">
                                        <p:cTn id="1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3" end="3"/>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anim calcmode="lin" valueType="num">
                                      <p:cBhvr additive="base">
                                        <p:cTn id="15"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anim calcmode="lin" valueType="num">
                                      <p:cBhvr additive="base">
                                        <p:cTn id="21"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7" end="7"/>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anim calcmode="lin" valueType="num">
                                      <p:cBhvr additive="base">
                                        <p:cTn id="25"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8" end="8"/>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anim calcmode="lin" valueType="num">
                                      <p:cBhvr additive="base">
                                        <p:cTn id="29"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4419600" y="2895600"/>
            <a:ext cx="4726010" cy="3969259"/>
          </a:xfrm>
          <a:prstGeom prst="rect">
            <a:avLst/>
          </a:prstGeom>
        </p:spPr>
      </p:pic>
      <p:sp>
        <p:nvSpPr>
          <p:cNvPr id="2" name="Title 1"/>
          <p:cNvSpPr>
            <a:spLocks noGrp="1"/>
          </p:cNvSpPr>
          <p:nvPr>
            <p:ph type="title"/>
          </p:nvPr>
        </p:nvSpPr>
        <p:spPr>
          <a:xfrm>
            <a:off x="76200" y="76200"/>
            <a:ext cx="8229600" cy="1252728"/>
          </a:xfrm>
        </p:spPr>
        <p:txBody>
          <a:bodyPr/>
          <a:lstStyle/>
          <a:p>
            <a:r>
              <a:rPr lang="en-US" sz="3600" dirty="0">
                <a:solidFill>
                  <a:schemeClr val="accent1"/>
                </a:solidFill>
                <a:latin typeface="Roboto" charset="0"/>
                <a:ea typeface="Roboto" charset="0"/>
                <a:cs typeface="Roboto" charset="0"/>
              </a:rPr>
              <a:t>Netflix  </a:t>
            </a:r>
            <a:r>
              <a:rPr lang="en-US" sz="3600" dirty="0" err="1" smtClean="0">
                <a:solidFill>
                  <a:schemeClr val="accent1"/>
                </a:solidFill>
                <a:latin typeface="Roboto" charset="0"/>
                <a:ea typeface="Roboto" charset="0"/>
                <a:cs typeface="Roboto" charset="0"/>
              </a:rPr>
              <a:t>Zuul</a:t>
            </a:r>
            <a:endParaRPr lang="en-US" dirty="0"/>
          </a:p>
        </p:txBody>
      </p:sp>
      <p:sp>
        <p:nvSpPr>
          <p:cNvPr id="3" name="Content Placeholder 2"/>
          <p:cNvSpPr>
            <a:spLocks noGrp="1"/>
          </p:cNvSpPr>
          <p:nvPr>
            <p:ph idx="1"/>
          </p:nvPr>
        </p:nvSpPr>
        <p:spPr>
          <a:xfrm>
            <a:off x="228600" y="1447800"/>
            <a:ext cx="8229600" cy="1577608"/>
          </a:xfrm>
        </p:spPr>
        <p:txBody>
          <a:bodyPr>
            <a:normAutofit fontScale="85000" lnSpcReduction="20000"/>
          </a:bodyPr>
          <a:lstStyle/>
          <a:p>
            <a:r>
              <a:rPr lang="en-US" sz="3100" dirty="0">
                <a:latin typeface="Roboto" charset="0"/>
                <a:ea typeface="Roboto" charset="0"/>
                <a:cs typeface="Roboto" charset="0"/>
              </a:rPr>
              <a:t>Transaction Cross-cutting concern logic </a:t>
            </a:r>
          </a:p>
          <a:p>
            <a:pPr lvl="1"/>
            <a:r>
              <a:rPr lang="en-US" sz="2600" dirty="0">
                <a:solidFill>
                  <a:srgbClr val="000000"/>
                </a:solidFill>
                <a:latin typeface="Roboto" charset="0"/>
                <a:ea typeface="Roboto" charset="0"/>
                <a:cs typeface="Roboto" charset="0"/>
              </a:rPr>
              <a:t>Like a dynamic servlet filter</a:t>
            </a:r>
          </a:p>
          <a:p>
            <a:pPr lvl="1"/>
            <a:r>
              <a:rPr lang="en-US" sz="2600" dirty="0">
                <a:solidFill>
                  <a:srgbClr val="000000"/>
                </a:solidFill>
                <a:latin typeface="Roboto" charset="0"/>
                <a:ea typeface="Roboto" charset="0"/>
                <a:cs typeface="Roboto" charset="0"/>
              </a:rPr>
              <a:t>Written in groovy, can be changed without re-deployments</a:t>
            </a:r>
          </a:p>
          <a:p>
            <a:pPr lvl="1"/>
            <a:r>
              <a:rPr lang="en-US" sz="2600" dirty="0">
                <a:solidFill>
                  <a:srgbClr val="000000"/>
                </a:solidFill>
                <a:latin typeface="Roboto" charset="0"/>
                <a:ea typeface="Roboto" charset="0"/>
                <a:cs typeface="Roboto" charset="0"/>
              </a:rPr>
              <a:t>Spring Cloud has annotations leveraging Zuul</a:t>
            </a:r>
          </a:p>
        </p:txBody>
      </p:sp>
      <p:sp>
        <p:nvSpPr>
          <p:cNvPr id="8" name="Content Placeholder 2"/>
          <p:cNvSpPr txBox="1">
            <a:spLocks/>
          </p:cNvSpPr>
          <p:nvPr/>
        </p:nvSpPr>
        <p:spPr>
          <a:xfrm>
            <a:off x="152400" y="2895600"/>
            <a:ext cx="4495800" cy="3962400"/>
          </a:xfrm>
          <a:prstGeom prst="rect">
            <a:avLst/>
          </a:prstGeom>
        </p:spPr>
        <p:txBody>
          <a:bodyPr vert="horz" lIns="54864" tIns="91440" rtlCol="0">
            <a:normAutofit/>
          </a:bodyPr>
          <a:lstStyle>
            <a:lvl1pPr marL="438912" indent="-320040" algn="l" rtl="0" eaLnBrk="1" latinLnBrk="0" hangingPunct="1">
              <a:spcBef>
                <a:spcPts val="0"/>
              </a:spcBef>
              <a:buClr>
                <a:schemeClr val="accent1"/>
              </a:buClr>
              <a:buSzPct val="80000"/>
              <a:buFont typeface="Wingdings 2"/>
              <a:buChar char=""/>
              <a:defRPr kumimoji="0" sz="3200" kern="1200">
                <a:solidFill>
                  <a:schemeClr val="tx1"/>
                </a:solidFill>
                <a:latin typeface="+mn-lt"/>
                <a:ea typeface="+mn-ea"/>
                <a:cs typeface="+mn-cs"/>
              </a:defRPr>
            </a:lvl1pPr>
            <a:lvl2pPr marL="731520" indent="-274320" algn="l" rtl="0" eaLnBrk="1" latinLnBrk="0" hangingPunct="1">
              <a:spcBef>
                <a:spcPct val="20000"/>
              </a:spcBef>
              <a:buClr>
                <a:schemeClr val="accent2"/>
              </a:buClr>
              <a:buSzPct val="90000"/>
              <a:buFont typeface="Wingdings"/>
              <a:buChar char=""/>
              <a:defRPr kumimoji="0" sz="2800" kern="1200">
                <a:solidFill>
                  <a:schemeClr val="tx1"/>
                </a:solidFill>
                <a:latin typeface="+mn-lt"/>
                <a:ea typeface="+mn-ea"/>
                <a:cs typeface="+mn-cs"/>
              </a:defRPr>
            </a:lvl2pPr>
            <a:lvl3pPr marL="996696" indent="-228600" algn="l" rtl="0" eaLnBrk="1" latinLnBrk="0" hangingPunct="1">
              <a:spcBef>
                <a:spcPct val="20000"/>
              </a:spcBef>
              <a:buClr>
                <a:schemeClr val="accent3"/>
              </a:buClr>
              <a:buFont typeface="Arial"/>
              <a:buChar char="▪"/>
              <a:defRPr kumimoji="0" sz="2400" kern="1200">
                <a:solidFill>
                  <a:schemeClr val="tx1"/>
                </a:solidFill>
                <a:latin typeface="+mn-lt"/>
                <a:ea typeface="+mn-ea"/>
                <a:cs typeface="+mn-cs"/>
              </a:defRPr>
            </a:lvl3pPr>
            <a:lvl4pPr marL="1216152" indent="-182880" algn="l" rtl="0" eaLnBrk="1" latinLnBrk="0" hangingPunct="1">
              <a:spcBef>
                <a:spcPct val="20000"/>
              </a:spcBef>
              <a:buClr>
                <a:schemeClr val="accent4"/>
              </a:buClr>
              <a:buFont typeface="Arial"/>
              <a:buChar char="▪"/>
              <a:defRPr kumimoji="0" sz="2000" kern="1200">
                <a:solidFill>
                  <a:schemeClr val="tx1"/>
                </a:solidFill>
                <a:latin typeface="+mn-lt"/>
                <a:ea typeface="+mn-ea"/>
                <a:cs typeface="+mn-cs"/>
              </a:defRPr>
            </a:lvl4pPr>
            <a:lvl5pPr marL="1426464" indent="-182880" algn="l" rtl="0" eaLnBrk="1" latinLnBrk="0" hangingPunct="1">
              <a:spcBef>
                <a:spcPct val="20000"/>
              </a:spcBef>
              <a:buClr>
                <a:schemeClr val="accent5"/>
              </a:buClr>
              <a:buFont typeface="Wingdings 3"/>
              <a:buChar char=""/>
              <a:defRPr kumimoji="0" lang="en-US" sz="2000" kern="1200" smtClean="0">
                <a:solidFill>
                  <a:schemeClr val="tx1"/>
                </a:solidFill>
                <a:latin typeface="+mn-lt"/>
                <a:ea typeface="+mn-ea"/>
                <a:cs typeface="+mn-cs"/>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extLst/>
          </a:lstStyle>
          <a:p>
            <a:r>
              <a:rPr lang="en-US" sz="2800" dirty="0">
                <a:latin typeface="Roboto" charset="0"/>
                <a:ea typeface="Roboto" charset="0"/>
                <a:cs typeface="Roboto" charset="0"/>
              </a:rPr>
              <a:t>Use Cases -- Combine </a:t>
            </a:r>
            <a:r>
              <a:rPr lang="en-US" sz="2800" dirty="0" smtClean="0">
                <a:latin typeface="Roboto" charset="0"/>
                <a:ea typeface="Roboto" charset="0"/>
                <a:cs typeface="Roboto" charset="0"/>
              </a:rPr>
              <a:t>with</a:t>
            </a:r>
            <a:endParaRPr lang="en-US" dirty="0"/>
          </a:p>
          <a:p>
            <a:pPr lvl="1">
              <a:lnSpc>
                <a:spcPct val="90000"/>
              </a:lnSpc>
            </a:pPr>
            <a:r>
              <a:rPr lang="en-US" sz="2200" dirty="0">
                <a:solidFill>
                  <a:srgbClr val="000000"/>
                </a:solidFill>
                <a:latin typeface="Roboto" charset="0"/>
                <a:ea typeface="Roboto" charset="0"/>
                <a:cs typeface="Roboto" charset="0"/>
              </a:rPr>
              <a:t>Spring Cloud -&gt; Route transactions to services</a:t>
            </a:r>
          </a:p>
          <a:p>
            <a:pPr lvl="1">
              <a:lnSpc>
                <a:spcPct val="90000"/>
              </a:lnSpc>
            </a:pPr>
            <a:r>
              <a:rPr lang="en-US" sz="2200" dirty="0">
                <a:solidFill>
                  <a:srgbClr val="000000"/>
                </a:solidFill>
                <a:latin typeface="Roboto" charset="0"/>
                <a:ea typeface="Roboto" charset="0"/>
                <a:cs typeface="Roboto" charset="0"/>
              </a:rPr>
              <a:t>Hystrix -&gt; outage protection</a:t>
            </a:r>
          </a:p>
          <a:p>
            <a:pPr lvl="1">
              <a:lnSpc>
                <a:spcPct val="90000"/>
              </a:lnSpc>
            </a:pPr>
            <a:r>
              <a:rPr lang="en-US" sz="2200" dirty="0">
                <a:solidFill>
                  <a:srgbClr val="000000"/>
                </a:solidFill>
                <a:latin typeface="Roboto" charset="0"/>
                <a:ea typeface="Roboto" charset="0"/>
                <a:cs typeface="Roboto" charset="0"/>
              </a:rPr>
              <a:t>Eureka -&gt; Canary release support and gradual deployments</a:t>
            </a:r>
          </a:p>
          <a:p>
            <a:pPr lvl="1">
              <a:lnSpc>
                <a:spcPct val="90000"/>
              </a:lnSpc>
            </a:pPr>
            <a:r>
              <a:rPr lang="en-US" sz="2200" dirty="0">
                <a:solidFill>
                  <a:srgbClr val="000000"/>
                </a:solidFill>
                <a:latin typeface="Roboto" charset="0"/>
                <a:ea typeface="Roboto" charset="0"/>
                <a:cs typeface="Roboto" charset="0"/>
              </a:rPr>
              <a:t>Turbine -&gt; Detailed CB metrics</a:t>
            </a:r>
          </a:p>
          <a:p>
            <a:pPr lvl="1"/>
            <a:endParaRPr lang="en-US" dirty="0"/>
          </a:p>
        </p:txBody>
      </p:sp>
    </p:spTree>
    <p:extLst>
      <p:ext uri="{BB962C8B-B14F-4D97-AF65-F5344CB8AC3E}">
        <p14:creationId xmlns:p14="http://schemas.microsoft.com/office/powerpoint/2010/main" val="2985865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anim calcmode="lin" valueType="num">
                                      <p:cBhvr additive="base">
                                        <p:cTn id="11" dur="500" fill="hold"/>
                                        <p:tgtEl>
                                          <p:spTgt spid="8">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8">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anim calcmode="lin" valueType="num">
                                      <p:cBhvr additive="base">
                                        <p:cTn id="15" dur="500" fill="hold"/>
                                        <p:tgtEl>
                                          <p:spTgt spid="8">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8">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anim calcmode="lin" valueType="num">
                                      <p:cBhvr additive="base">
                                        <p:cTn id="19" dur="500" fill="hold"/>
                                        <p:tgtEl>
                                          <p:spTgt spid="8">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8">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8">
                                            <p:txEl>
                                              <p:pRg st="4" end="4"/>
                                            </p:txEl>
                                          </p:spTgt>
                                        </p:tgtEl>
                                        <p:attrNameLst>
                                          <p:attrName>style.visibility</p:attrName>
                                        </p:attrNameLst>
                                      </p:cBhvr>
                                      <p:to>
                                        <p:strVal val="visible"/>
                                      </p:to>
                                    </p:set>
                                    <p:anim calcmode="lin" valueType="num">
                                      <p:cBhvr additive="base">
                                        <p:cTn id="23" dur="500" fill="hold"/>
                                        <p:tgtEl>
                                          <p:spTgt spid="8">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8">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0"/>
            <a:ext cx="9067800" cy="1066800"/>
          </a:xfrm>
        </p:spPr>
        <p:txBody>
          <a:bodyPr>
            <a:normAutofit/>
          </a:bodyPr>
          <a:lstStyle/>
          <a:p>
            <a:r>
              <a:rPr lang="en-US" sz="3600" dirty="0">
                <a:solidFill>
                  <a:schemeClr val="accent1"/>
                </a:solidFill>
                <a:latin typeface="Roboto" charset="0"/>
                <a:ea typeface="Roboto" charset="0"/>
                <a:cs typeface="Roboto" charset="0"/>
              </a:rPr>
              <a:t>Authentication</a:t>
            </a:r>
            <a:r>
              <a:rPr lang="en-US" dirty="0"/>
              <a:t> </a:t>
            </a:r>
          </a:p>
        </p:txBody>
      </p:sp>
      <p:sp>
        <p:nvSpPr>
          <p:cNvPr id="3" name="Content Placeholder 2"/>
          <p:cNvSpPr>
            <a:spLocks noGrp="1"/>
          </p:cNvSpPr>
          <p:nvPr>
            <p:ph idx="1"/>
          </p:nvPr>
        </p:nvSpPr>
        <p:spPr>
          <a:xfrm>
            <a:off x="0" y="1066800"/>
            <a:ext cx="9144000" cy="5714999"/>
          </a:xfrm>
          <a:solidFill>
            <a:schemeClr val="bg1"/>
          </a:solidFill>
        </p:spPr>
        <p:txBody>
          <a:bodyPr>
            <a:normAutofit/>
          </a:bodyPr>
          <a:lstStyle/>
          <a:p>
            <a:pPr>
              <a:lnSpc>
                <a:spcPct val="80000"/>
              </a:lnSpc>
            </a:pPr>
            <a:endParaRPr lang="en-US" sz="2600" dirty="0" smtClean="0">
              <a:latin typeface="Roboto" charset="0"/>
              <a:ea typeface="Roboto" charset="0"/>
              <a:cs typeface="Roboto" charset="0"/>
            </a:endParaRPr>
          </a:p>
          <a:p>
            <a:pPr>
              <a:lnSpc>
                <a:spcPct val="80000"/>
              </a:lnSpc>
            </a:pPr>
            <a:r>
              <a:rPr lang="en-US" sz="2600" dirty="0" smtClean="0">
                <a:latin typeface="Roboto" charset="0"/>
                <a:ea typeface="Roboto" charset="0"/>
                <a:cs typeface="Roboto" charset="0"/>
              </a:rPr>
              <a:t>In </a:t>
            </a:r>
            <a:r>
              <a:rPr lang="en-US" sz="2600" dirty="0">
                <a:latin typeface="Roboto" charset="0"/>
                <a:ea typeface="Roboto" charset="0"/>
                <a:cs typeface="Roboto" charset="0"/>
              </a:rPr>
              <a:t>the real </a:t>
            </a:r>
            <a:r>
              <a:rPr lang="en-US" sz="2600" dirty="0" smtClean="0">
                <a:latin typeface="Roboto" charset="0"/>
                <a:ea typeface="Roboto" charset="0"/>
                <a:cs typeface="Roboto" charset="0"/>
              </a:rPr>
              <a:t>world</a:t>
            </a:r>
          </a:p>
          <a:p>
            <a:pPr lvl="1">
              <a:lnSpc>
                <a:spcPct val="80000"/>
              </a:lnSpc>
            </a:pPr>
            <a:r>
              <a:rPr lang="en-US" sz="2400" dirty="0">
                <a:solidFill>
                  <a:srgbClr val="000000"/>
                </a:solidFill>
                <a:latin typeface="Roboto" charset="0"/>
                <a:ea typeface="Roboto" charset="0"/>
                <a:cs typeface="Roboto" charset="0"/>
              </a:rPr>
              <a:t>Authentication is handled by an LDAP-like product</a:t>
            </a:r>
          </a:p>
          <a:p>
            <a:pPr lvl="2"/>
            <a:r>
              <a:rPr lang="en-US" sz="2000" dirty="0"/>
              <a:t>OpenLDAP, Active Directory, etc.</a:t>
            </a:r>
          </a:p>
          <a:p>
            <a:pPr lvl="1">
              <a:lnSpc>
                <a:spcPct val="80000"/>
              </a:lnSpc>
            </a:pPr>
            <a:r>
              <a:rPr lang="en-US" sz="2400" dirty="0">
                <a:solidFill>
                  <a:srgbClr val="000000"/>
                </a:solidFill>
                <a:latin typeface="Roboto" charset="0"/>
                <a:ea typeface="Roboto" charset="0"/>
                <a:cs typeface="Roboto" charset="0"/>
              </a:rPr>
              <a:t>Security and user information managed by SSO product</a:t>
            </a:r>
          </a:p>
          <a:p>
            <a:pPr lvl="2"/>
            <a:r>
              <a:rPr lang="en-US" sz="2000" dirty="0"/>
              <a:t>OpenAM, Okta, etc.</a:t>
            </a:r>
          </a:p>
          <a:p>
            <a:pPr lvl="1">
              <a:lnSpc>
                <a:spcPct val="80000"/>
              </a:lnSpc>
            </a:pPr>
            <a:r>
              <a:rPr lang="en-US" sz="2400" dirty="0">
                <a:solidFill>
                  <a:srgbClr val="000000"/>
                </a:solidFill>
                <a:latin typeface="Roboto" charset="0"/>
                <a:ea typeface="Roboto" charset="0"/>
                <a:cs typeface="Roboto" charset="0"/>
              </a:rPr>
              <a:t>Spring Security can integrate with </a:t>
            </a:r>
            <a:r>
              <a:rPr lang="en-US" sz="2400" dirty="0" smtClean="0">
                <a:solidFill>
                  <a:srgbClr val="000000"/>
                </a:solidFill>
                <a:latin typeface="Roboto" charset="0"/>
                <a:ea typeface="Roboto" charset="0"/>
                <a:cs typeface="Roboto" charset="0"/>
              </a:rPr>
              <a:t>these</a:t>
            </a:r>
            <a:endParaRPr lang="en-US" sz="2400" dirty="0">
              <a:solidFill>
                <a:srgbClr val="000000"/>
              </a:solidFill>
              <a:latin typeface="Roboto" charset="0"/>
              <a:ea typeface="Roboto" charset="0"/>
              <a:cs typeface="Roboto" charset="0"/>
            </a:endParaRPr>
          </a:p>
          <a:p>
            <a:pPr lvl="8"/>
            <a:endParaRPr lang="en-US" dirty="0"/>
          </a:p>
          <a:p>
            <a:pPr>
              <a:lnSpc>
                <a:spcPct val="80000"/>
              </a:lnSpc>
            </a:pPr>
            <a:r>
              <a:rPr lang="en-US" sz="2600" dirty="0">
                <a:latin typeface="Roboto" charset="0"/>
                <a:ea typeface="Roboto" charset="0"/>
                <a:cs typeface="Roboto" charset="0"/>
              </a:rPr>
              <a:t>Reference App </a:t>
            </a:r>
            <a:r>
              <a:rPr lang="en-US" sz="2600" dirty="0" smtClean="0">
                <a:latin typeface="Roboto" charset="0"/>
                <a:ea typeface="Roboto" charset="0"/>
                <a:cs typeface="Roboto" charset="0"/>
              </a:rPr>
              <a:t>Usage</a:t>
            </a:r>
            <a:endParaRPr lang="en-US" sz="2600" dirty="0">
              <a:latin typeface="Roboto" charset="0"/>
              <a:ea typeface="Roboto" charset="0"/>
              <a:cs typeface="Roboto" charset="0"/>
            </a:endParaRPr>
          </a:p>
          <a:p>
            <a:pPr lvl="1">
              <a:lnSpc>
                <a:spcPct val="80000"/>
              </a:lnSpc>
            </a:pPr>
            <a:r>
              <a:rPr lang="en-US" sz="2400" dirty="0">
                <a:solidFill>
                  <a:srgbClr val="000000"/>
                </a:solidFill>
                <a:latin typeface="Roboto" charset="0"/>
                <a:ea typeface="Roboto" charset="0"/>
                <a:cs typeface="Roboto" charset="0"/>
              </a:rPr>
              <a:t>Spring Security backed by Spring Session using </a:t>
            </a:r>
            <a:r>
              <a:rPr lang="en-US" sz="2400" dirty="0" smtClean="0">
                <a:solidFill>
                  <a:srgbClr val="000000"/>
                </a:solidFill>
                <a:latin typeface="Roboto" charset="0"/>
                <a:ea typeface="Roboto" charset="0"/>
                <a:cs typeface="Roboto" charset="0"/>
              </a:rPr>
              <a:t>REDIS</a:t>
            </a:r>
            <a:endParaRPr lang="en-US" sz="2400" dirty="0">
              <a:solidFill>
                <a:srgbClr val="000000"/>
              </a:solidFill>
              <a:latin typeface="Roboto" charset="0"/>
              <a:ea typeface="Roboto" charset="0"/>
              <a:cs typeface="Roboto" charset="0"/>
            </a:endParaRPr>
          </a:p>
          <a:p>
            <a:pPr lvl="2"/>
            <a:r>
              <a:rPr lang="en-US" sz="2000" dirty="0"/>
              <a:t>Not backed by database or a security application</a:t>
            </a:r>
          </a:p>
          <a:p>
            <a:pPr lvl="1">
              <a:lnSpc>
                <a:spcPct val="80000"/>
              </a:lnSpc>
            </a:pPr>
            <a:r>
              <a:rPr lang="en-US" sz="2400" dirty="0">
                <a:solidFill>
                  <a:srgbClr val="000000"/>
                </a:solidFill>
                <a:latin typeface="Roboto" charset="0"/>
                <a:ea typeface="Roboto" charset="0"/>
                <a:cs typeface="Roboto" charset="0"/>
              </a:rPr>
              <a:t>Don’t do this at home! It’s not production </a:t>
            </a:r>
            <a:r>
              <a:rPr lang="en-US" sz="2400" dirty="0" smtClean="0">
                <a:solidFill>
                  <a:srgbClr val="000000"/>
                </a:solidFill>
                <a:latin typeface="Roboto" charset="0"/>
                <a:ea typeface="Roboto" charset="0"/>
                <a:cs typeface="Roboto" charset="0"/>
              </a:rPr>
              <a:t>worthy</a:t>
            </a:r>
            <a:endParaRPr lang="en-US" sz="2400" dirty="0">
              <a:solidFill>
                <a:srgbClr val="000000"/>
              </a:solidFill>
              <a:latin typeface="Roboto" charset="0"/>
              <a:ea typeface="Roboto" charset="0"/>
              <a:cs typeface="Roboto" charset="0"/>
            </a:endParaRPr>
          </a:p>
        </p:txBody>
      </p:sp>
      <p:pic>
        <p:nvPicPr>
          <p:cNvPr id="4" name="Picture 3"/>
          <p:cNvPicPr>
            <a:picLocks noChangeAspect="1"/>
          </p:cNvPicPr>
          <p:nvPr/>
        </p:nvPicPr>
        <p:blipFill>
          <a:blip r:embed="rId3"/>
          <a:stretch>
            <a:fillRect/>
          </a:stretch>
        </p:blipFill>
        <p:spPr>
          <a:xfrm>
            <a:off x="7797168" y="0"/>
            <a:ext cx="1346832" cy="1066799"/>
          </a:xfrm>
          <a:prstGeom prst="rect">
            <a:avLst/>
          </a:prstGeom>
        </p:spPr>
      </p:pic>
    </p:spTree>
    <p:extLst>
      <p:ext uri="{BB962C8B-B14F-4D97-AF65-F5344CB8AC3E}">
        <p14:creationId xmlns:p14="http://schemas.microsoft.com/office/powerpoint/2010/main" val="1225142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8" end="8"/>
                                            </p:txEl>
                                          </p:spTgt>
                                        </p:tgtEl>
                                        <p:attrNameLst>
                                          <p:attrName>style.visibility</p:attrName>
                                        </p:attrNameLst>
                                      </p:cBhvr>
                                      <p:to>
                                        <p:strVal val="visible"/>
                                      </p:to>
                                    </p:set>
                                    <p:anim calcmode="lin" valueType="num">
                                      <p:cBhvr additive="base">
                                        <p:cTn id="7"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8" end="8"/>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9" end="9"/>
                                            </p:txEl>
                                          </p:spTgt>
                                        </p:tgtEl>
                                        <p:attrNameLst>
                                          <p:attrName>style.visibility</p:attrName>
                                        </p:attrNameLst>
                                      </p:cBhvr>
                                      <p:to>
                                        <p:strVal val="visible"/>
                                      </p:to>
                                    </p:set>
                                    <p:anim calcmode="lin" valueType="num">
                                      <p:cBhvr additive="base">
                                        <p:cTn id="11"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9" end="9"/>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10" end="10"/>
                                            </p:txEl>
                                          </p:spTgt>
                                        </p:tgtEl>
                                        <p:attrNameLst>
                                          <p:attrName>style.visibility</p:attrName>
                                        </p:attrNameLst>
                                      </p:cBhvr>
                                      <p:to>
                                        <p:strVal val="visible"/>
                                      </p:to>
                                    </p:set>
                                    <p:anim calcmode="lin" valueType="num">
                                      <p:cBhvr additive="base">
                                        <p:cTn id="15"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10" end="10"/>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
                                            <p:txEl>
                                              <p:pRg st="11" end="11"/>
                                            </p:txEl>
                                          </p:spTgt>
                                        </p:tgtEl>
                                        <p:attrNameLst>
                                          <p:attrName>style.visibility</p:attrName>
                                        </p:attrNameLst>
                                      </p:cBhvr>
                                      <p:to>
                                        <p:strVal val="visible"/>
                                      </p:to>
                                    </p:set>
                                    <p:anim calcmode="lin" valueType="num">
                                      <p:cBhvr additive="base">
                                        <p:cTn id="19" dur="500" fill="hold"/>
                                        <p:tgtEl>
                                          <p:spTgt spid="3">
                                            <p:txEl>
                                              <p:pRg st="11" end="1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11" end="1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459" y="0"/>
            <a:ext cx="8686800" cy="1066800"/>
          </a:xfrm>
        </p:spPr>
        <p:txBody>
          <a:bodyPr>
            <a:normAutofit/>
          </a:bodyPr>
          <a:lstStyle/>
          <a:p>
            <a:r>
              <a:rPr lang="en-US" sz="3600" dirty="0">
                <a:solidFill>
                  <a:schemeClr val="accent1"/>
                </a:solidFill>
                <a:latin typeface="Roboto" charset="0"/>
                <a:ea typeface="Roboto" charset="0"/>
                <a:cs typeface="Roboto" charset="0"/>
              </a:rPr>
              <a:t>Circuit Breaker: Netflix Hystrix</a:t>
            </a:r>
          </a:p>
        </p:txBody>
      </p:sp>
      <p:sp>
        <p:nvSpPr>
          <p:cNvPr id="3" name="Content Placeholder 2"/>
          <p:cNvSpPr>
            <a:spLocks noGrp="1"/>
          </p:cNvSpPr>
          <p:nvPr>
            <p:ph idx="1"/>
          </p:nvPr>
        </p:nvSpPr>
        <p:spPr>
          <a:xfrm>
            <a:off x="0" y="1371600"/>
            <a:ext cx="9144000" cy="2057399"/>
          </a:xfrm>
          <a:solidFill>
            <a:schemeClr val="bg1"/>
          </a:solidFill>
        </p:spPr>
        <p:txBody>
          <a:bodyPr>
            <a:normAutofit fontScale="55000" lnSpcReduction="20000"/>
          </a:bodyPr>
          <a:lstStyle/>
          <a:p>
            <a:endParaRPr lang="en-US" b="1" dirty="0"/>
          </a:p>
          <a:p>
            <a:r>
              <a:rPr lang="en-US" sz="4200" dirty="0">
                <a:latin typeface="Roboto" charset="0"/>
                <a:ea typeface="Roboto" charset="0"/>
                <a:cs typeface="Roboto" charset="0"/>
              </a:rPr>
              <a:t>Circuit Breaker Pattern (</a:t>
            </a:r>
            <a:r>
              <a:rPr lang="en-US" sz="4200" i="1" dirty="0">
                <a:latin typeface="Roboto" charset="0"/>
                <a:ea typeface="Roboto" charset="0"/>
                <a:cs typeface="Roboto" charset="0"/>
              </a:rPr>
              <a:t>aka Failover Pattern</a:t>
            </a:r>
            <a:r>
              <a:rPr lang="en-US" sz="4200" dirty="0">
                <a:latin typeface="Roboto" charset="0"/>
                <a:ea typeface="Roboto" charset="0"/>
                <a:cs typeface="Roboto" charset="0"/>
              </a:rPr>
              <a:t>)</a:t>
            </a:r>
          </a:p>
          <a:p>
            <a:pPr lvl="1"/>
            <a:r>
              <a:rPr lang="en-US" sz="3800" dirty="0">
                <a:solidFill>
                  <a:srgbClr val="000000"/>
                </a:solidFill>
                <a:latin typeface="Roboto" charset="0"/>
                <a:ea typeface="Roboto" charset="0"/>
                <a:cs typeface="Roboto" charset="0"/>
              </a:rPr>
              <a:t>Like a circuit in your house</a:t>
            </a:r>
          </a:p>
          <a:p>
            <a:pPr lvl="1"/>
            <a:r>
              <a:rPr lang="en-US" sz="3800" dirty="0">
                <a:solidFill>
                  <a:srgbClr val="000000"/>
                </a:solidFill>
                <a:latin typeface="Roboto" charset="0"/>
                <a:ea typeface="Roboto" charset="0"/>
                <a:cs typeface="Roboto" charset="0"/>
              </a:rPr>
              <a:t>Spring Cloud provides convenience annotations for the Hystrix Circuit Breaker</a:t>
            </a:r>
          </a:p>
          <a:p>
            <a:endParaRPr lang="en-US" b="1" dirty="0"/>
          </a:p>
          <a:p>
            <a:r>
              <a:rPr lang="en-US" sz="4200" dirty="0">
                <a:latin typeface="Roboto" charset="0"/>
                <a:ea typeface="Roboto" charset="0"/>
                <a:cs typeface="Roboto" charset="0"/>
              </a:rPr>
              <a:t>Reference App Usage -&gt; Device-Service &amp; Device-UI</a:t>
            </a:r>
          </a:p>
        </p:txBody>
      </p:sp>
      <p:pic>
        <p:nvPicPr>
          <p:cNvPr id="4" name="Picture 3"/>
          <p:cNvPicPr>
            <a:picLocks noChangeAspect="1"/>
          </p:cNvPicPr>
          <p:nvPr/>
        </p:nvPicPr>
        <p:blipFill>
          <a:blip r:embed="rId2"/>
          <a:stretch>
            <a:fillRect/>
          </a:stretch>
        </p:blipFill>
        <p:spPr>
          <a:xfrm>
            <a:off x="7772400" y="228600"/>
            <a:ext cx="1295400" cy="1008243"/>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57600" y="3510916"/>
            <a:ext cx="5257800" cy="3309855"/>
          </a:xfrm>
          <a:prstGeom prst="rect">
            <a:avLst/>
          </a:prstGeom>
        </p:spPr>
      </p:pic>
    </p:spTree>
    <p:extLst>
      <p:ext uri="{BB962C8B-B14F-4D97-AF65-F5344CB8AC3E}">
        <p14:creationId xmlns:p14="http://schemas.microsoft.com/office/powerpoint/2010/main" val="241395568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76200"/>
            <a:ext cx="9144000" cy="1252728"/>
          </a:xfrm>
        </p:spPr>
        <p:txBody>
          <a:bodyPr>
            <a:normAutofit/>
          </a:bodyPr>
          <a:lstStyle/>
          <a:p>
            <a:r>
              <a:rPr lang="en-US" sz="3600" dirty="0">
                <a:solidFill>
                  <a:schemeClr val="accent1"/>
                </a:solidFill>
                <a:latin typeface="Roboto" charset="0"/>
                <a:ea typeface="Roboto" charset="0"/>
                <a:cs typeface="Roboto" charset="0"/>
              </a:rPr>
              <a:t>Eureka Service Registry &amp; Discovery </a:t>
            </a:r>
          </a:p>
        </p:txBody>
      </p:sp>
      <p:sp>
        <p:nvSpPr>
          <p:cNvPr id="3" name="Content Placeholder 2"/>
          <p:cNvSpPr>
            <a:spLocks noGrp="1"/>
          </p:cNvSpPr>
          <p:nvPr>
            <p:ph idx="1"/>
          </p:nvPr>
        </p:nvSpPr>
        <p:spPr>
          <a:xfrm>
            <a:off x="0" y="1219200"/>
            <a:ext cx="9144000" cy="5638800"/>
          </a:xfrm>
          <a:solidFill>
            <a:schemeClr val="bg1"/>
          </a:solidFill>
        </p:spPr>
        <p:txBody>
          <a:bodyPr>
            <a:normAutofit/>
          </a:bodyPr>
          <a:lstStyle/>
          <a:p>
            <a:pPr>
              <a:lnSpc>
                <a:spcPct val="80000"/>
              </a:lnSpc>
            </a:pPr>
            <a:endParaRPr lang="en-US" sz="2300" dirty="0" smtClean="0">
              <a:latin typeface="Roboto" charset="0"/>
              <a:ea typeface="Roboto" charset="0"/>
              <a:cs typeface="Roboto" charset="0"/>
            </a:endParaRPr>
          </a:p>
          <a:p>
            <a:pPr>
              <a:lnSpc>
                <a:spcPct val="80000"/>
              </a:lnSpc>
            </a:pPr>
            <a:r>
              <a:rPr lang="en-US" sz="2300" dirty="0" smtClean="0">
                <a:latin typeface="Roboto" charset="0"/>
                <a:ea typeface="Roboto" charset="0"/>
                <a:cs typeface="Roboto" charset="0"/>
              </a:rPr>
              <a:t>Like </a:t>
            </a:r>
            <a:r>
              <a:rPr lang="en-US" sz="2300" dirty="0">
                <a:latin typeface="Roboto" charset="0"/>
                <a:ea typeface="Roboto" charset="0"/>
                <a:cs typeface="Roboto" charset="0"/>
              </a:rPr>
              <a:t>a “phone book” for your </a:t>
            </a:r>
            <a:r>
              <a:rPr lang="en-US" sz="2300" dirty="0" err="1" smtClean="0">
                <a:latin typeface="Roboto" charset="0"/>
                <a:ea typeface="Roboto" charset="0"/>
                <a:cs typeface="Roboto" charset="0"/>
              </a:rPr>
              <a:t>microservices</a:t>
            </a:r>
            <a:endParaRPr lang="en-US" sz="2300" dirty="0">
              <a:latin typeface="Roboto" charset="0"/>
              <a:ea typeface="Roboto" charset="0"/>
              <a:cs typeface="Roboto" charset="0"/>
            </a:endParaRPr>
          </a:p>
          <a:p>
            <a:pPr marL="438912" lvl="8" indent="-320040">
              <a:lnSpc>
                <a:spcPct val="80000"/>
              </a:lnSpc>
              <a:spcBef>
                <a:spcPts val="0"/>
              </a:spcBef>
              <a:buClr>
                <a:schemeClr val="accent1"/>
              </a:buClr>
              <a:buSzPct val="80000"/>
              <a:buFont typeface="Wingdings 2"/>
              <a:buChar char=""/>
            </a:pPr>
            <a:endParaRPr lang="en-US" sz="2300" dirty="0">
              <a:latin typeface="Roboto" charset="0"/>
              <a:ea typeface="Roboto" charset="0"/>
              <a:cs typeface="Roboto" charset="0"/>
            </a:endParaRPr>
          </a:p>
          <a:p>
            <a:pPr>
              <a:lnSpc>
                <a:spcPct val="80000"/>
              </a:lnSpc>
            </a:pPr>
            <a:r>
              <a:rPr lang="en-US" sz="2300" dirty="0">
                <a:latin typeface="Roboto" charset="0"/>
                <a:ea typeface="Roboto" charset="0"/>
                <a:cs typeface="Roboto" charset="0"/>
              </a:rPr>
              <a:t>Mid-tier load balancing &amp; health </a:t>
            </a:r>
            <a:r>
              <a:rPr lang="en-US" sz="2300" dirty="0" smtClean="0">
                <a:latin typeface="Roboto" charset="0"/>
                <a:ea typeface="Roboto" charset="0"/>
                <a:cs typeface="Roboto" charset="0"/>
              </a:rPr>
              <a:t>monitoring</a:t>
            </a:r>
            <a:endParaRPr lang="en-US" sz="2300" dirty="0">
              <a:latin typeface="Roboto" charset="0"/>
              <a:ea typeface="Roboto" charset="0"/>
              <a:cs typeface="Roboto" charset="0"/>
            </a:endParaRPr>
          </a:p>
          <a:p>
            <a:pPr lvl="8"/>
            <a:endParaRPr lang="en-US" sz="600" dirty="0"/>
          </a:p>
          <a:p>
            <a:pPr lvl="1">
              <a:lnSpc>
                <a:spcPct val="80000"/>
              </a:lnSpc>
            </a:pPr>
            <a:r>
              <a:rPr lang="en-US" sz="2100" dirty="0">
                <a:solidFill>
                  <a:srgbClr val="000000"/>
                </a:solidFill>
                <a:latin typeface="Roboto" charset="0"/>
                <a:ea typeface="Roboto" charset="0"/>
                <a:cs typeface="Roboto" charset="0"/>
              </a:rPr>
              <a:t>Each service registers itself with registry with info 	</a:t>
            </a:r>
            <a:endParaRPr lang="en-US" sz="2100" dirty="0" smtClean="0">
              <a:solidFill>
                <a:srgbClr val="000000"/>
              </a:solidFill>
              <a:latin typeface="Roboto" charset="0"/>
              <a:ea typeface="Roboto" charset="0"/>
              <a:cs typeface="Roboto" charset="0"/>
            </a:endParaRPr>
          </a:p>
          <a:p>
            <a:pPr marL="457200" lvl="1" indent="0">
              <a:lnSpc>
                <a:spcPct val="80000"/>
              </a:lnSpc>
              <a:buNone/>
            </a:pPr>
            <a:r>
              <a:rPr lang="en-US" sz="2100" dirty="0">
                <a:solidFill>
                  <a:srgbClr val="000000"/>
                </a:solidFill>
                <a:latin typeface="Roboto" charset="0"/>
                <a:ea typeface="Roboto" charset="0"/>
                <a:cs typeface="Roboto" charset="0"/>
              </a:rPr>
              <a:t>	</a:t>
            </a:r>
            <a:r>
              <a:rPr lang="en-US" sz="2100" i="1" dirty="0" smtClean="0">
                <a:solidFill>
                  <a:srgbClr val="000000"/>
                </a:solidFill>
                <a:latin typeface="Roboto" charset="0"/>
                <a:ea typeface="Roboto" charset="0"/>
                <a:cs typeface="Roboto" charset="0"/>
              </a:rPr>
              <a:t>example</a:t>
            </a:r>
            <a:r>
              <a:rPr lang="en-US" sz="2100" i="1" dirty="0">
                <a:solidFill>
                  <a:srgbClr val="000000"/>
                </a:solidFill>
                <a:latin typeface="Roboto" charset="0"/>
                <a:ea typeface="Roboto" charset="0"/>
                <a:cs typeface="Roboto" charset="0"/>
              </a:rPr>
              <a:t>: host, port, node name</a:t>
            </a:r>
          </a:p>
          <a:p>
            <a:pPr lvl="8"/>
            <a:endParaRPr lang="en-US" sz="600" i="1" dirty="0"/>
          </a:p>
          <a:p>
            <a:endParaRPr lang="en-US" sz="600" dirty="0"/>
          </a:p>
          <a:p>
            <a:pPr>
              <a:lnSpc>
                <a:spcPct val="80000"/>
              </a:lnSpc>
            </a:pPr>
            <a:r>
              <a:rPr lang="en-US" sz="2300" dirty="0">
                <a:latin typeface="Roboto" charset="0"/>
                <a:ea typeface="Roboto" charset="0"/>
                <a:cs typeface="Roboto" charset="0"/>
              </a:rPr>
              <a:t>Eureka Client is used by edge services to find back end </a:t>
            </a:r>
            <a:r>
              <a:rPr lang="en-US" sz="2300" dirty="0" smtClean="0">
                <a:latin typeface="Roboto" charset="0"/>
                <a:ea typeface="Roboto" charset="0"/>
                <a:cs typeface="Roboto" charset="0"/>
              </a:rPr>
              <a:t>services</a:t>
            </a:r>
          </a:p>
          <a:p>
            <a:pPr marL="118872" indent="0">
              <a:lnSpc>
                <a:spcPct val="80000"/>
              </a:lnSpc>
              <a:buNone/>
            </a:pPr>
            <a:endParaRPr lang="en-US" sz="2300" dirty="0">
              <a:latin typeface="Roboto" charset="0"/>
              <a:ea typeface="Roboto" charset="0"/>
              <a:cs typeface="Roboto" charset="0"/>
            </a:endParaRPr>
          </a:p>
          <a:p>
            <a:pPr>
              <a:lnSpc>
                <a:spcPct val="80000"/>
              </a:lnSpc>
            </a:pPr>
            <a:r>
              <a:rPr lang="en-US" sz="2300" dirty="0">
                <a:latin typeface="Roboto" charset="0"/>
                <a:ea typeface="Roboto" charset="0"/>
                <a:cs typeface="Roboto" charset="0"/>
              </a:rPr>
              <a:t>Reference App Usage</a:t>
            </a:r>
          </a:p>
          <a:p>
            <a:pPr lvl="1"/>
            <a:r>
              <a:rPr lang="en-US" sz="2100" dirty="0">
                <a:solidFill>
                  <a:srgbClr val="000000"/>
                </a:solidFill>
                <a:latin typeface="Roboto" charset="0"/>
                <a:ea typeface="Roboto" charset="0"/>
                <a:cs typeface="Roboto" charset="0"/>
              </a:rPr>
              <a:t>Gateway, </a:t>
            </a:r>
            <a:r>
              <a:rPr lang="en-US" sz="2100" dirty="0" smtClean="0">
                <a:solidFill>
                  <a:srgbClr val="000000"/>
                </a:solidFill>
                <a:latin typeface="Roboto" charset="0"/>
                <a:ea typeface="Roboto" charset="0"/>
                <a:cs typeface="Roboto" charset="0"/>
              </a:rPr>
              <a:t>device</a:t>
            </a:r>
            <a:r>
              <a:rPr lang="en-US" sz="2100" dirty="0">
                <a:solidFill>
                  <a:srgbClr val="000000"/>
                </a:solidFill>
                <a:latin typeface="Roboto" charset="0"/>
                <a:ea typeface="Roboto" charset="0"/>
                <a:cs typeface="Roboto" charset="0"/>
              </a:rPr>
              <a:t>-service</a:t>
            </a:r>
          </a:p>
        </p:txBody>
      </p:sp>
      <p:pic>
        <p:nvPicPr>
          <p:cNvPr id="4" name="Picture 3"/>
          <p:cNvPicPr>
            <a:picLocks noChangeAspect="1"/>
          </p:cNvPicPr>
          <p:nvPr/>
        </p:nvPicPr>
        <p:blipFill>
          <a:blip r:embed="rId2"/>
          <a:stretch>
            <a:fillRect/>
          </a:stretch>
        </p:blipFill>
        <p:spPr>
          <a:xfrm>
            <a:off x="5791200" y="5400776"/>
            <a:ext cx="3352800" cy="1457224"/>
          </a:xfrm>
          <a:prstGeom prst="rect">
            <a:avLst/>
          </a:prstGeom>
        </p:spPr>
      </p:pic>
    </p:spTree>
    <p:extLst>
      <p:ext uri="{BB962C8B-B14F-4D97-AF65-F5344CB8AC3E}">
        <p14:creationId xmlns:p14="http://schemas.microsoft.com/office/powerpoint/2010/main" val="3207962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1" end="11"/>
                                            </p:txEl>
                                          </p:spTgt>
                                        </p:tgtEl>
                                        <p:attrNameLst>
                                          <p:attrName>style.visibility</p:attrName>
                                        </p:attrNameLst>
                                      </p:cBhvr>
                                      <p:to>
                                        <p:strVal val="visible"/>
                                      </p:to>
                                    </p:set>
                                    <p:anim calcmode="lin" valueType="num">
                                      <p:cBhvr additive="base">
                                        <p:cTn id="7" dur="500" fill="hold"/>
                                        <p:tgtEl>
                                          <p:spTgt spid="3">
                                            <p:txEl>
                                              <p:pRg st="11" end="1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1" end="11"/>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12" end="12"/>
                                            </p:txEl>
                                          </p:spTgt>
                                        </p:tgtEl>
                                        <p:attrNameLst>
                                          <p:attrName>style.visibility</p:attrName>
                                        </p:attrNameLst>
                                      </p:cBhvr>
                                      <p:to>
                                        <p:strVal val="visible"/>
                                      </p:to>
                                    </p:set>
                                    <p:anim calcmode="lin" valueType="num">
                                      <p:cBhvr additive="base">
                                        <p:cTn id="11" dur="500" fill="hold"/>
                                        <p:tgtEl>
                                          <p:spTgt spid="3">
                                            <p:txEl>
                                              <p:pRg st="12" end="1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2" end="1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686800" cy="1408176"/>
          </a:xfrm>
        </p:spPr>
        <p:txBody>
          <a:bodyPr>
            <a:normAutofit/>
          </a:bodyPr>
          <a:lstStyle/>
          <a:p>
            <a:r>
              <a:rPr lang="en-US" sz="3600" dirty="0">
                <a:solidFill>
                  <a:schemeClr val="accent1"/>
                </a:solidFill>
                <a:latin typeface="Roboto" charset="0"/>
                <a:ea typeface="Roboto" charset="0"/>
                <a:cs typeface="Roboto" charset="0"/>
              </a:rPr>
              <a:t>Dropwizard</a:t>
            </a:r>
          </a:p>
        </p:txBody>
      </p:sp>
      <p:sp>
        <p:nvSpPr>
          <p:cNvPr id="3" name="Content Placeholder 2"/>
          <p:cNvSpPr>
            <a:spLocks noGrp="1"/>
          </p:cNvSpPr>
          <p:nvPr>
            <p:ph idx="1"/>
          </p:nvPr>
        </p:nvSpPr>
        <p:spPr>
          <a:xfrm>
            <a:off x="0" y="1524000"/>
            <a:ext cx="9144000" cy="5334000"/>
          </a:xfrm>
        </p:spPr>
        <p:txBody>
          <a:bodyPr>
            <a:normAutofit/>
          </a:bodyPr>
          <a:lstStyle/>
          <a:p>
            <a:pPr>
              <a:lnSpc>
                <a:spcPct val="80000"/>
              </a:lnSpc>
            </a:pPr>
            <a:r>
              <a:rPr lang="en-US" sz="2400" dirty="0">
                <a:latin typeface="Roboto" charset="0"/>
                <a:ea typeface="Roboto" charset="0"/>
                <a:cs typeface="Roboto" charset="0"/>
              </a:rPr>
              <a:t>Dropwizard</a:t>
            </a:r>
          </a:p>
          <a:p>
            <a:pPr lvl="1"/>
            <a:r>
              <a:rPr lang="en-US" sz="2000" dirty="0">
                <a:solidFill>
                  <a:srgbClr val="000000"/>
                </a:solidFill>
                <a:latin typeface="Roboto" charset="0"/>
                <a:ea typeface="Roboto" charset="0"/>
                <a:cs typeface="Roboto" charset="0"/>
              </a:rPr>
              <a:t>Metrics API implemented in many of the toolsets we’re using (Spring, Eureka, Zuul, Hystrix, etc.).</a:t>
            </a:r>
          </a:p>
          <a:p>
            <a:pPr lvl="2"/>
            <a:r>
              <a:rPr lang="en-US" sz="1800" dirty="0">
                <a:solidFill>
                  <a:srgbClr val="000000"/>
                </a:solidFill>
                <a:latin typeface="Roboto" charset="0"/>
                <a:ea typeface="Roboto" charset="0"/>
                <a:cs typeface="Roboto" charset="0"/>
              </a:rPr>
              <a:t>Monitoring data for health and performance</a:t>
            </a:r>
          </a:p>
          <a:p>
            <a:pPr lvl="1"/>
            <a:r>
              <a:rPr lang="en-US" sz="2100" dirty="0">
                <a:solidFill>
                  <a:srgbClr val="000000"/>
                </a:solidFill>
                <a:latin typeface="Roboto" charset="0"/>
                <a:ea typeface="Roboto" charset="0"/>
                <a:cs typeface="Roboto" charset="0"/>
              </a:rPr>
              <a:t>Healthcheck API</a:t>
            </a:r>
          </a:p>
          <a:p>
            <a:pPr lvl="2"/>
            <a:r>
              <a:rPr lang="en-US" sz="1800" dirty="0">
                <a:solidFill>
                  <a:srgbClr val="000000"/>
                </a:solidFill>
                <a:latin typeface="Roboto" charset="0"/>
                <a:ea typeface="Roboto" charset="0"/>
                <a:cs typeface="Roboto" charset="0"/>
              </a:rPr>
              <a:t>Eureka, Zuul, Hystrix (plus all Netflix products)</a:t>
            </a:r>
          </a:p>
          <a:p>
            <a:pPr lvl="1"/>
            <a:r>
              <a:rPr lang="en-US" sz="2100" dirty="0">
                <a:solidFill>
                  <a:srgbClr val="000000"/>
                </a:solidFill>
                <a:latin typeface="Roboto" charset="0"/>
                <a:ea typeface="Roboto" charset="0"/>
                <a:cs typeface="Roboto" charset="0"/>
              </a:rPr>
              <a:t>Produces Application jars (like Spring Boot</a:t>
            </a:r>
            <a:r>
              <a:rPr lang="en-US" sz="2100" dirty="0" smtClean="0">
                <a:solidFill>
                  <a:srgbClr val="000000"/>
                </a:solidFill>
                <a:latin typeface="Roboto" charset="0"/>
                <a:ea typeface="Roboto" charset="0"/>
                <a:cs typeface="Roboto" charset="0"/>
              </a:rPr>
              <a:t>)</a:t>
            </a:r>
          </a:p>
          <a:p>
            <a:pPr lvl="1"/>
            <a:endParaRPr lang="en-US" sz="2100" dirty="0">
              <a:solidFill>
                <a:srgbClr val="000000"/>
              </a:solidFill>
              <a:latin typeface="Roboto" charset="0"/>
              <a:ea typeface="Roboto" charset="0"/>
              <a:cs typeface="Roboto" charset="0"/>
            </a:endParaRPr>
          </a:p>
          <a:p>
            <a:pPr>
              <a:lnSpc>
                <a:spcPct val="80000"/>
              </a:lnSpc>
            </a:pPr>
            <a:r>
              <a:rPr lang="en-US" sz="2400" dirty="0">
                <a:latin typeface="Roboto" charset="0"/>
                <a:ea typeface="Roboto" charset="0"/>
                <a:cs typeface="Roboto" charset="0"/>
              </a:rPr>
              <a:t>Reference App Usage</a:t>
            </a:r>
          </a:p>
          <a:p>
            <a:pPr lvl="1"/>
            <a:r>
              <a:rPr lang="en-US" sz="2000" dirty="0">
                <a:solidFill>
                  <a:srgbClr val="000000"/>
                </a:solidFill>
                <a:latin typeface="Roboto" charset="0"/>
                <a:ea typeface="Roboto" charset="0"/>
                <a:cs typeface="Roboto" charset="0"/>
              </a:rPr>
              <a:t>Admin-</a:t>
            </a:r>
            <a:r>
              <a:rPr lang="en-US" sz="2000" dirty="0" err="1">
                <a:solidFill>
                  <a:srgbClr val="000000"/>
                </a:solidFill>
                <a:latin typeface="Roboto" charset="0"/>
                <a:ea typeface="Roboto" charset="0"/>
                <a:cs typeface="Roboto" charset="0"/>
              </a:rPr>
              <a:t>ui</a:t>
            </a:r>
            <a:r>
              <a:rPr lang="en-US" sz="2000" dirty="0">
                <a:solidFill>
                  <a:srgbClr val="000000"/>
                </a:solidFill>
                <a:latin typeface="Roboto" charset="0"/>
                <a:ea typeface="Roboto" charset="0"/>
                <a:cs typeface="Roboto" charset="0"/>
              </a:rPr>
              <a:t> -&gt; Produces Application jar and Healthcheck</a:t>
            </a:r>
          </a:p>
          <a:p>
            <a:pPr lvl="1"/>
            <a:r>
              <a:rPr lang="en-US" sz="2000" dirty="0">
                <a:solidFill>
                  <a:srgbClr val="000000"/>
                </a:solidFill>
                <a:latin typeface="Roboto" charset="0"/>
                <a:ea typeface="Roboto" charset="0"/>
                <a:cs typeface="Roboto" charset="0"/>
              </a:rPr>
              <a:t>All use metrics via companion products </a:t>
            </a:r>
          </a:p>
        </p:txBody>
      </p:sp>
    </p:spTree>
    <p:extLst>
      <p:ext uri="{BB962C8B-B14F-4D97-AF65-F5344CB8AC3E}">
        <p14:creationId xmlns:p14="http://schemas.microsoft.com/office/powerpoint/2010/main" val="15385839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8" end="8"/>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0"/>
            <a:ext cx="9067800" cy="1408176"/>
          </a:xfrm>
        </p:spPr>
        <p:txBody>
          <a:bodyPr>
            <a:normAutofit/>
          </a:bodyPr>
          <a:lstStyle/>
          <a:p>
            <a:r>
              <a:rPr lang="en-US" sz="3600" dirty="0">
                <a:solidFill>
                  <a:schemeClr val="accent1"/>
                </a:solidFill>
                <a:latin typeface="Roboto" charset="0"/>
                <a:ea typeface="Roboto" charset="0"/>
                <a:cs typeface="Roboto" charset="0"/>
              </a:rPr>
              <a:t>Graphite</a:t>
            </a:r>
          </a:p>
        </p:txBody>
      </p:sp>
      <p:sp>
        <p:nvSpPr>
          <p:cNvPr id="3" name="Content Placeholder 2"/>
          <p:cNvSpPr>
            <a:spLocks noGrp="1"/>
          </p:cNvSpPr>
          <p:nvPr>
            <p:ph idx="1"/>
          </p:nvPr>
        </p:nvSpPr>
        <p:spPr>
          <a:xfrm>
            <a:off x="0" y="1408176"/>
            <a:ext cx="9144000" cy="2325624"/>
          </a:xfrm>
        </p:spPr>
        <p:txBody>
          <a:bodyPr>
            <a:normAutofit/>
          </a:bodyPr>
          <a:lstStyle/>
          <a:p>
            <a:pPr>
              <a:lnSpc>
                <a:spcPct val="80000"/>
              </a:lnSpc>
            </a:pPr>
            <a:endParaRPr lang="en-US" sz="2400" dirty="0" smtClean="0">
              <a:latin typeface="Roboto" charset="0"/>
              <a:ea typeface="Roboto" charset="0"/>
              <a:cs typeface="Roboto" charset="0"/>
            </a:endParaRPr>
          </a:p>
          <a:p>
            <a:pPr>
              <a:lnSpc>
                <a:spcPct val="80000"/>
              </a:lnSpc>
            </a:pPr>
            <a:r>
              <a:rPr lang="en-US" sz="2400" dirty="0" smtClean="0">
                <a:latin typeface="Roboto" charset="0"/>
                <a:ea typeface="Roboto" charset="0"/>
                <a:cs typeface="Roboto" charset="0"/>
              </a:rPr>
              <a:t>Enterprise </a:t>
            </a:r>
            <a:r>
              <a:rPr lang="en-US" sz="2400" dirty="0">
                <a:latin typeface="Roboto" charset="0"/>
                <a:ea typeface="Roboto" charset="0"/>
                <a:cs typeface="Roboto" charset="0"/>
              </a:rPr>
              <a:t>Monitoring tool that runs equally well on cheap hardware or Cloud </a:t>
            </a:r>
            <a:r>
              <a:rPr lang="en-US" sz="2400" dirty="0" smtClean="0">
                <a:latin typeface="Roboto" charset="0"/>
                <a:ea typeface="Roboto" charset="0"/>
                <a:cs typeface="Roboto" charset="0"/>
              </a:rPr>
              <a:t>infrastructure</a:t>
            </a:r>
            <a:endParaRPr lang="en-US" sz="2400" dirty="0">
              <a:latin typeface="Roboto" charset="0"/>
              <a:ea typeface="Roboto" charset="0"/>
              <a:cs typeface="Roboto" charset="0"/>
            </a:endParaRPr>
          </a:p>
          <a:p>
            <a:pPr marL="118872" lvl="8" indent="0">
              <a:lnSpc>
                <a:spcPct val="80000"/>
              </a:lnSpc>
              <a:spcBef>
                <a:spcPts val="0"/>
              </a:spcBef>
              <a:buClr>
                <a:schemeClr val="accent1"/>
              </a:buClr>
              <a:buSzPct val="80000"/>
              <a:buNone/>
            </a:pPr>
            <a:r>
              <a:rPr lang="en-US" sz="2400" dirty="0" smtClean="0">
                <a:latin typeface="Roboto" charset="0"/>
                <a:ea typeface="Roboto" charset="0"/>
                <a:cs typeface="Roboto" charset="0"/>
              </a:rPr>
              <a:t> </a:t>
            </a:r>
            <a:endParaRPr lang="en-US" sz="2400" dirty="0">
              <a:latin typeface="Roboto" charset="0"/>
              <a:ea typeface="Roboto" charset="0"/>
              <a:cs typeface="Roboto" charset="0"/>
            </a:endParaRPr>
          </a:p>
          <a:p>
            <a:pPr>
              <a:lnSpc>
                <a:spcPct val="80000"/>
              </a:lnSpc>
            </a:pPr>
            <a:r>
              <a:rPr lang="en-US" sz="2400" dirty="0">
                <a:latin typeface="Roboto" charset="0"/>
                <a:ea typeface="Roboto" charset="0"/>
                <a:cs typeface="Roboto" charset="0"/>
              </a:rPr>
              <a:t>Store, retrieve, share, </a:t>
            </a:r>
            <a:r>
              <a:rPr lang="en-US" sz="2400" dirty="0" smtClean="0">
                <a:latin typeface="Roboto" charset="0"/>
                <a:ea typeface="Roboto" charset="0"/>
                <a:cs typeface="Roboto" charset="0"/>
              </a:rPr>
              <a:t>and </a:t>
            </a:r>
            <a:r>
              <a:rPr lang="en-US" sz="2400" dirty="0">
                <a:latin typeface="Roboto" charset="0"/>
                <a:ea typeface="Roboto" charset="0"/>
                <a:cs typeface="Roboto" charset="0"/>
              </a:rPr>
              <a:t>visualize time-series </a:t>
            </a:r>
            <a:r>
              <a:rPr lang="en-US" sz="2400" dirty="0" smtClean="0">
                <a:latin typeface="Roboto" charset="0"/>
                <a:ea typeface="Roboto" charset="0"/>
                <a:cs typeface="Roboto" charset="0"/>
              </a:rPr>
              <a:t>data</a:t>
            </a:r>
            <a:endParaRPr lang="en-US" sz="2400" dirty="0">
              <a:latin typeface="Roboto" charset="0"/>
              <a:ea typeface="Roboto" charset="0"/>
              <a:cs typeface="Roboto" charset="0"/>
            </a:endParaRPr>
          </a:p>
          <a:p>
            <a:pPr marL="438912" lvl="8" indent="-320040">
              <a:lnSpc>
                <a:spcPct val="80000"/>
              </a:lnSpc>
              <a:spcBef>
                <a:spcPts val="0"/>
              </a:spcBef>
              <a:buClr>
                <a:schemeClr val="accent1"/>
              </a:buClr>
              <a:buSzPct val="80000"/>
              <a:buFont typeface="Wingdings 2"/>
              <a:buChar char=""/>
            </a:pPr>
            <a:endParaRPr lang="en-US" sz="2400" dirty="0">
              <a:latin typeface="Roboto" charset="0"/>
              <a:ea typeface="Roboto" charset="0"/>
              <a:cs typeface="Roboto" charset="0"/>
            </a:endParaRPr>
          </a:p>
          <a:p>
            <a:pPr>
              <a:lnSpc>
                <a:spcPct val="80000"/>
              </a:lnSpc>
            </a:pPr>
            <a:r>
              <a:rPr lang="en-US" sz="2400" dirty="0">
                <a:latin typeface="Roboto" charset="0"/>
                <a:ea typeface="Roboto" charset="0"/>
                <a:cs typeface="Roboto" charset="0"/>
              </a:rPr>
              <a:t>Works with Dropwizard Metrics </a:t>
            </a:r>
          </a:p>
          <a:p>
            <a:endParaRPr lang="en-US" sz="1200" dirty="0"/>
          </a:p>
        </p:txBody>
      </p:sp>
      <p:pic>
        <p:nvPicPr>
          <p:cNvPr id="4" name="Picture 3"/>
          <p:cNvPicPr>
            <a:picLocks noChangeAspect="1"/>
          </p:cNvPicPr>
          <p:nvPr/>
        </p:nvPicPr>
        <p:blipFill>
          <a:blip r:embed="rId2"/>
          <a:stretch>
            <a:fillRect/>
          </a:stretch>
        </p:blipFill>
        <p:spPr>
          <a:xfrm>
            <a:off x="533400" y="3782801"/>
            <a:ext cx="8508897" cy="3037099"/>
          </a:xfrm>
          <a:prstGeom prst="rect">
            <a:avLst/>
          </a:prstGeom>
        </p:spPr>
      </p:pic>
    </p:spTree>
    <p:extLst>
      <p:ext uri="{BB962C8B-B14F-4D97-AF65-F5344CB8AC3E}">
        <p14:creationId xmlns:p14="http://schemas.microsoft.com/office/powerpoint/2010/main" val="3691449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p:tgtEl>
                                          <p:spTgt spid="4"/>
                                        </p:tgtEl>
                                        <p:attrNameLst>
                                          <p:attrName>ppt_y</p:attrName>
                                        </p:attrNameLst>
                                      </p:cBhvr>
                                      <p:tavLst>
                                        <p:tav tm="0">
                                          <p:val>
                                            <p:strVal val="#ppt_y+#ppt_h*1.125000"/>
                                          </p:val>
                                        </p:tav>
                                        <p:tav tm="100000">
                                          <p:val>
                                            <p:strVal val="#ppt_y"/>
                                          </p:val>
                                        </p:tav>
                                      </p:tavLst>
                                    </p:anim>
                                    <p:animEffect transition="in" filter="wipe(up)">
                                      <p:cBhvr>
                                        <p:cTn id="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52400" y="76200"/>
            <a:ext cx="6324600" cy="990600"/>
          </a:xfrm>
        </p:spPr>
        <p:txBody>
          <a:bodyPr>
            <a:noAutofit/>
          </a:bodyPr>
          <a:lstStyle/>
          <a:p>
            <a:r>
              <a:rPr lang="en-US" sz="3600" dirty="0">
                <a:solidFill>
                  <a:schemeClr val="accent1"/>
                </a:solidFill>
                <a:latin typeface="Roboto" charset="0"/>
                <a:ea typeface="Roboto" charset="0"/>
                <a:cs typeface="Roboto" charset="0"/>
              </a:rPr>
              <a:t>HandsOn Workshop</a:t>
            </a:r>
          </a:p>
        </p:txBody>
      </p:sp>
      <p:sp>
        <p:nvSpPr>
          <p:cNvPr id="4" name="Slide Number Placeholder 3"/>
          <p:cNvSpPr>
            <a:spLocks noGrp="1"/>
          </p:cNvSpPr>
          <p:nvPr>
            <p:ph type="sldNum" sz="quarter" idx="12"/>
          </p:nvPr>
        </p:nvSpPr>
        <p:spPr/>
        <p:txBody>
          <a:bodyPr/>
          <a:lstStyle/>
          <a:p>
            <a:fld id="{B6F15528-21DE-4FAA-801E-634DDDAF4B2B}" type="slidenum">
              <a:rPr lang="en-US" smtClean="0"/>
              <a:pPr/>
              <a:t>29</a:t>
            </a:fld>
            <a:endParaRPr lang="en-US"/>
          </a:p>
        </p:txBody>
      </p:sp>
      <p:sp>
        <p:nvSpPr>
          <p:cNvPr id="2" name="Text Placeholder 1"/>
          <p:cNvSpPr>
            <a:spLocks noGrp="1"/>
          </p:cNvSpPr>
          <p:nvPr>
            <p:ph type="body" idx="1"/>
          </p:nvPr>
        </p:nvSpPr>
        <p:spPr>
          <a:xfrm>
            <a:off x="129380" y="1000521"/>
            <a:ext cx="6347620" cy="381000"/>
          </a:xfrm>
        </p:spPr>
        <p:txBody>
          <a:bodyPr>
            <a:normAutofit/>
          </a:bodyPr>
          <a:lstStyle/>
          <a:p>
            <a:r>
              <a:rPr lang="en-US" i="1" dirty="0"/>
              <a:t>Understanding, Using, Coding the Front End Application</a:t>
            </a:r>
          </a:p>
        </p:txBody>
      </p:sp>
      <p:pic>
        <p:nvPicPr>
          <p:cNvPr id="6" name="Picture 5" descr="Scott-BizCard-IMG_1069d.jp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53200" y="2971800"/>
            <a:ext cx="2133600" cy="2870200"/>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3400" y="3048000"/>
            <a:ext cx="2057400" cy="2854326"/>
          </a:xfrm>
          <a:prstGeom prst="rect">
            <a:avLst/>
          </a:prstGeom>
        </p:spPr>
      </p:pic>
      <p:sp>
        <p:nvSpPr>
          <p:cNvPr id="9" name="TextBox 8"/>
          <p:cNvSpPr txBox="1"/>
          <p:nvPr/>
        </p:nvSpPr>
        <p:spPr>
          <a:xfrm>
            <a:off x="990600" y="5867400"/>
            <a:ext cx="1120820" cy="523220"/>
          </a:xfrm>
          <a:prstGeom prst="rect">
            <a:avLst/>
          </a:prstGeom>
          <a:noFill/>
        </p:spPr>
        <p:txBody>
          <a:bodyPr wrap="none" rtlCol="0">
            <a:spAutoFit/>
          </a:bodyPr>
          <a:lstStyle/>
          <a:p>
            <a:r>
              <a:rPr lang="en-US" sz="2800" b="1" dirty="0"/>
              <a:t>Derek</a:t>
            </a:r>
          </a:p>
        </p:txBody>
      </p:sp>
      <p:sp>
        <p:nvSpPr>
          <p:cNvPr id="10" name="TextBox 9"/>
          <p:cNvSpPr txBox="1"/>
          <p:nvPr/>
        </p:nvSpPr>
        <p:spPr>
          <a:xfrm>
            <a:off x="4267200" y="5943600"/>
            <a:ext cx="816024" cy="523220"/>
          </a:xfrm>
          <a:prstGeom prst="rect">
            <a:avLst/>
          </a:prstGeom>
          <a:noFill/>
        </p:spPr>
        <p:txBody>
          <a:bodyPr wrap="none" rtlCol="0">
            <a:spAutoFit/>
          </a:bodyPr>
          <a:lstStyle/>
          <a:p>
            <a:r>
              <a:rPr lang="en-US" sz="2800" b="1" dirty="0" smtClean="0"/>
              <a:t>Dan</a:t>
            </a:r>
            <a:endParaRPr lang="en-US" sz="2800" b="1" dirty="0"/>
          </a:p>
        </p:txBody>
      </p:sp>
      <p:sp>
        <p:nvSpPr>
          <p:cNvPr id="16" name="Text Placeholder 5"/>
          <p:cNvSpPr txBox="1">
            <a:spLocks/>
          </p:cNvSpPr>
          <p:nvPr/>
        </p:nvSpPr>
        <p:spPr>
          <a:xfrm>
            <a:off x="2209800" y="1981200"/>
            <a:ext cx="5257800" cy="381000"/>
          </a:xfrm>
          <a:prstGeom prst="rect">
            <a:avLst/>
          </a:prstGeom>
        </p:spPr>
        <p:txBody>
          <a:bodyPr vert="horz" lIns="146304" tIns="0" rIns="45720" bIns="0" rtlCol="0" anchor="t">
            <a:normAutofit/>
          </a:bodyPr>
          <a:lstStyle>
            <a:lvl1pPr marL="0" indent="0" algn="l" rtl="0" eaLnBrk="1" latinLnBrk="0" hangingPunct="1">
              <a:spcBef>
                <a:spcPts val="0"/>
              </a:spcBef>
              <a:buClr>
                <a:schemeClr val="accent1"/>
              </a:buClr>
              <a:buSzPct val="80000"/>
              <a:buFont typeface="Wingdings 2"/>
              <a:buNone/>
              <a:defRPr kumimoji="0" sz="2000" kern="1200">
                <a:solidFill>
                  <a:srgbClr val="FFFFFF"/>
                </a:solidFill>
                <a:latin typeface="+mn-lt"/>
                <a:ea typeface="+mn-ea"/>
                <a:cs typeface="+mn-cs"/>
              </a:defRPr>
            </a:lvl1pPr>
            <a:lvl2pPr marL="457200" indent="0" algn="l" rtl="0" eaLnBrk="1" latinLnBrk="0" hangingPunct="1">
              <a:spcBef>
                <a:spcPct val="20000"/>
              </a:spcBef>
              <a:buClr>
                <a:schemeClr val="accent2"/>
              </a:buClr>
              <a:buSzPct val="90000"/>
              <a:buFont typeface="Wingdings"/>
              <a:buNone/>
              <a:defRPr kumimoji="0" sz="1800" kern="1200">
                <a:solidFill>
                  <a:schemeClr val="tx1">
                    <a:tint val="75000"/>
                  </a:schemeClr>
                </a:solidFill>
                <a:latin typeface="+mn-lt"/>
                <a:ea typeface="+mn-ea"/>
                <a:cs typeface="+mn-cs"/>
              </a:defRPr>
            </a:lvl2pPr>
            <a:lvl3pPr marL="914400" indent="0" algn="l" rtl="0" eaLnBrk="1" latinLnBrk="0" hangingPunct="1">
              <a:spcBef>
                <a:spcPct val="20000"/>
              </a:spcBef>
              <a:buClr>
                <a:schemeClr val="accent3"/>
              </a:buClr>
              <a:buFont typeface="Arial"/>
              <a:buNone/>
              <a:defRPr kumimoji="0" sz="1600" kern="1200">
                <a:solidFill>
                  <a:schemeClr val="tx1">
                    <a:tint val="75000"/>
                  </a:schemeClr>
                </a:solidFill>
                <a:latin typeface="+mn-lt"/>
                <a:ea typeface="+mn-ea"/>
                <a:cs typeface="+mn-cs"/>
              </a:defRPr>
            </a:lvl3pPr>
            <a:lvl4pPr marL="1371600" indent="0" algn="l" rtl="0" eaLnBrk="1" latinLnBrk="0" hangingPunct="1">
              <a:spcBef>
                <a:spcPct val="20000"/>
              </a:spcBef>
              <a:buClr>
                <a:schemeClr val="accent4"/>
              </a:buClr>
              <a:buFont typeface="Arial"/>
              <a:buNone/>
              <a:defRPr kumimoji="0" sz="1400" kern="1200">
                <a:solidFill>
                  <a:schemeClr val="tx1">
                    <a:tint val="75000"/>
                  </a:schemeClr>
                </a:solidFill>
                <a:latin typeface="+mn-lt"/>
                <a:ea typeface="+mn-ea"/>
                <a:cs typeface="+mn-cs"/>
              </a:defRPr>
            </a:lvl4pPr>
            <a:lvl5pPr marL="1828800" indent="0" algn="l" rtl="0" eaLnBrk="1" latinLnBrk="0" hangingPunct="1">
              <a:spcBef>
                <a:spcPct val="20000"/>
              </a:spcBef>
              <a:buClr>
                <a:schemeClr val="accent5"/>
              </a:buClr>
              <a:buFont typeface="Wingdings 3"/>
              <a:buNone/>
              <a:defRPr kumimoji="0" lang="en-US" sz="1400" kern="1200">
                <a:solidFill>
                  <a:schemeClr val="tx1">
                    <a:tint val="75000"/>
                  </a:schemeClr>
                </a:solidFill>
                <a:latin typeface="+mn-lt"/>
                <a:ea typeface="+mn-ea"/>
                <a:cs typeface="+mn-cs"/>
              </a:defRPr>
            </a:lvl5pPr>
            <a:lvl6pPr marL="2286000" indent="0" algn="l" rtl="0" eaLnBrk="1" latinLnBrk="0" hangingPunct="1">
              <a:spcBef>
                <a:spcPct val="20000"/>
              </a:spcBef>
              <a:buClr>
                <a:schemeClr val="accent6"/>
              </a:buClr>
              <a:buSzPct val="100000"/>
              <a:buFont typeface="Wingdings 2"/>
              <a:buNone/>
              <a:defRPr kumimoji="0" sz="1400" kern="1200">
                <a:solidFill>
                  <a:schemeClr val="tx1">
                    <a:tint val="75000"/>
                  </a:schemeClr>
                </a:solidFill>
                <a:latin typeface="+mn-lt"/>
                <a:ea typeface="+mn-ea"/>
                <a:cs typeface="+mn-cs"/>
              </a:defRPr>
            </a:lvl6pPr>
            <a:lvl7pPr marL="2743200" indent="0" algn="l" rtl="0" eaLnBrk="1" latinLnBrk="0" hangingPunct="1">
              <a:spcBef>
                <a:spcPct val="20000"/>
              </a:spcBef>
              <a:buClr>
                <a:schemeClr val="accent1"/>
              </a:buClr>
              <a:buSzPct val="100000"/>
              <a:buFont typeface="Wingdings 2"/>
              <a:buNone/>
              <a:defRPr kumimoji="0" sz="1400" kern="1200">
                <a:solidFill>
                  <a:schemeClr val="tx1">
                    <a:tint val="75000"/>
                  </a:schemeClr>
                </a:solidFill>
                <a:latin typeface="+mn-lt"/>
                <a:ea typeface="+mn-ea"/>
                <a:cs typeface="+mn-cs"/>
              </a:defRPr>
            </a:lvl7pPr>
            <a:lvl8pPr marL="3200400" indent="0" algn="l" rtl="0" eaLnBrk="1" latinLnBrk="0" hangingPunct="1">
              <a:spcBef>
                <a:spcPct val="20000"/>
              </a:spcBef>
              <a:buClr>
                <a:schemeClr val="accent2"/>
              </a:buClr>
              <a:buFont typeface="Wingdings 2" pitchFamily="18" charset="2"/>
              <a:buNone/>
              <a:defRPr kumimoji="0" sz="1400" kern="1200">
                <a:solidFill>
                  <a:schemeClr val="tx1">
                    <a:tint val="75000"/>
                  </a:schemeClr>
                </a:solidFill>
                <a:latin typeface="+mn-lt"/>
                <a:ea typeface="+mn-ea"/>
                <a:cs typeface="+mn-cs"/>
              </a:defRPr>
            </a:lvl8pPr>
            <a:lvl9pPr marL="3657600" indent="0" algn="l" rtl="0" eaLnBrk="1" latinLnBrk="0" hangingPunct="1">
              <a:spcBef>
                <a:spcPct val="20000"/>
              </a:spcBef>
              <a:buClr>
                <a:schemeClr val="accent3"/>
              </a:buClr>
              <a:buFont typeface="Wingdings 2" pitchFamily="18" charset="2"/>
              <a:buNone/>
              <a:defRPr kumimoji="0" sz="1400" kern="1200" baseline="0">
                <a:solidFill>
                  <a:schemeClr val="tx1">
                    <a:tint val="75000"/>
                  </a:schemeClr>
                </a:solidFill>
                <a:latin typeface="+mn-lt"/>
                <a:ea typeface="+mn-ea"/>
                <a:cs typeface="+mn-cs"/>
              </a:defRPr>
            </a:lvl9pPr>
            <a:extLst/>
          </a:lstStyle>
          <a:p>
            <a:pPr algn="r"/>
            <a:r>
              <a:rPr lang="en-US" b="1" dirty="0"/>
              <a:t>“Talk is cheap, Show me the Code” </a:t>
            </a:r>
            <a:r>
              <a:rPr lang="mr-IN" sz="1200" i="1" dirty="0">
                <a:latin typeface="Arial Narrow"/>
                <a:cs typeface="Arial Narrow"/>
              </a:rPr>
              <a:t>–</a:t>
            </a:r>
            <a:r>
              <a:rPr lang="en-US" sz="1200" i="1" dirty="0">
                <a:latin typeface="Arial Narrow"/>
                <a:cs typeface="Arial Narrow"/>
              </a:rPr>
              <a:t> L. Torvalds</a:t>
            </a:r>
            <a:endParaRPr lang="en-US" i="1" dirty="0">
              <a:latin typeface="Arial Narrow"/>
              <a:cs typeface="Arial Narrow"/>
            </a:endParaRPr>
          </a:p>
        </p:txBody>
      </p:sp>
      <p:pic>
        <p:nvPicPr>
          <p:cNvPr id="12" name="Picture 11"/>
          <p:cNvPicPr>
            <a:picLocks noChangeAspect="1"/>
          </p:cNvPicPr>
          <p:nvPr/>
        </p:nvPicPr>
        <p:blipFill>
          <a:blip r:embed="rId5"/>
          <a:stretch>
            <a:fillRect/>
          </a:stretch>
        </p:blipFill>
        <p:spPr>
          <a:xfrm>
            <a:off x="3505200" y="3048000"/>
            <a:ext cx="2133600" cy="2819400"/>
          </a:xfrm>
          <a:prstGeom prst="rect">
            <a:avLst/>
          </a:prstGeom>
        </p:spPr>
      </p:pic>
      <p:sp>
        <p:nvSpPr>
          <p:cNvPr id="13" name="TextBox 12"/>
          <p:cNvSpPr txBox="1"/>
          <p:nvPr/>
        </p:nvSpPr>
        <p:spPr>
          <a:xfrm>
            <a:off x="7162800" y="5867400"/>
            <a:ext cx="1021509" cy="523220"/>
          </a:xfrm>
          <a:prstGeom prst="rect">
            <a:avLst/>
          </a:prstGeom>
          <a:noFill/>
        </p:spPr>
        <p:txBody>
          <a:bodyPr wrap="none" rtlCol="0">
            <a:spAutoFit/>
          </a:bodyPr>
          <a:lstStyle/>
          <a:p>
            <a:r>
              <a:rPr lang="en-US" sz="2800" b="1" dirty="0" smtClean="0"/>
              <a:t>Scott</a:t>
            </a:r>
            <a:endParaRPr lang="en-US" sz="2800" b="1" dirty="0"/>
          </a:p>
        </p:txBody>
      </p:sp>
    </p:spTree>
    <p:extLst>
      <p:ext uri="{BB962C8B-B14F-4D97-AF65-F5344CB8AC3E}">
        <p14:creationId xmlns:p14="http://schemas.microsoft.com/office/powerpoint/2010/main" val="3897262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Scale>
                                      <p:cBhvr>
                                        <p:cTn id="7" dur="3000" decel="50000" fill="hold">
                                          <p:stCondLst>
                                            <p:cond delay="0"/>
                                          </p:stCondLst>
                                        </p:cTn>
                                        <p:tgtEl>
                                          <p:spTgt spid="1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3000" decel="50000" fill="hold">
                                          <p:stCondLst>
                                            <p:cond delay="0"/>
                                          </p:stCondLst>
                                        </p:cTn>
                                        <p:tgtEl>
                                          <p:spTgt spid="16"/>
                                        </p:tgtEl>
                                        <p:attrNameLst>
                                          <p:attrName>ppt_x</p:attrName>
                                          <p:attrName>ppt_y</p:attrName>
                                        </p:attrNameLst>
                                      </p:cBhvr>
                                    </p:animMotion>
                                    <p:animEffect transition="in" filter="fade">
                                      <p:cBhvr>
                                        <p:cTn id="9" dur="3000"/>
                                        <p:tgtEl>
                                          <p:spTgt spid="16"/>
                                        </p:tgtEl>
                                      </p:cBhvr>
                                    </p:animEffect>
                                  </p:childTnLst>
                                </p:cTn>
                              </p:par>
                              <p:par>
                                <p:cTn id="10" presetID="6" presetClass="emph" presetSubtype="0" fill="hold" grpId="1" nodeType="withEffect">
                                  <p:stCondLst>
                                    <p:cond delay="0"/>
                                  </p:stCondLst>
                                  <p:childTnLst>
                                    <p:animScale>
                                      <p:cBhvr>
                                        <p:cTn id="11" dur="2000" fill="hold"/>
                                        <p:tgtEl>
                                          <p:spTgt spid="16"/>
                                        </p:tgtEl>
                                      </p:cBhvr>
                                      <p:by x="150000" y="150000"/>
                                    </p:animScale>
                                  </p:childTnLst>
                                </p:cTn>
                              </p:par>
                              <p:par>
                                <p:cTn id="12" presetID="8" presetClass="emph" presetSubtype="0" fill="hold" grpId="2" nodeType="withEffect">
                                  <p:stCondLst>
                                    <p:cond delay="0"/>
                                  </p:stCondLst>
                                  <p:childTnLst>
                                    <p:animRot by="21600000">
                                      <p:cBhvr>
                                        <p:cTn id="13" dur="2000" fill="hold"/>
                                        <p:tgtEl>
                                          <p:spTgt spid="1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6" grpId="1"/>
      <p:bldP spid="16" grpId="2"/>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152400" y="152400"/>
            <a:ext cx="8001000" cy="758952"/>
          </a:xfrm>
        </p:spPr>
        <p:txBody>
          <a:bodyPr>
            <a:normAutofit/>
          </a:bodyPr>
          <a:lstStyle/>
          <a:p>
            <a:r>
              <a:rPr lang="en-US" sz="3600" dirty="0">
                <a:solidFill>
                  <a:srgbClr val="FFD323"/>
                </a:solidFill>
                <a:latin typeface="Roboto" charset="0"/>
                <a:ea typeface="Roboto" charset="0"/>
                <a:cs typeface="Roboto" charset="0"/>
              </a:rPr>
              <a:t>The </a:t>
            </a:r>
            <a:r>
              <a:rPr lang="en-US" sz="3600" dirty="0" smtClean="0">
                <a:solidFill>
                  <a:srgbClr val="FFD323"/>
                </a:solidFill>
                <a:latin typeface="Roboto" charset="0"/>
                <a:ea typeface="Roboto" charset="0"/>
                <a:cs typeface="Roboto" charset="0"/>
              </a:rPr>
              <a:t>Story</a:t>
            </a:r>
            <a:endParaRPr lang="en-US" sz="3600" dirty="0">
              <a:solidFill>
                <a:srgbClr val="FFD323"/>
              </a:solidFill>
              <a:latin typeface="Roboto" charset="0"/>
              <a:ea typeface="Roboto" charset="0"/>
              <a:cs typeface="Roboto" charset="0"/>
            </a:endParaRPr>
          </a:p>
        </p:txBody>
      </p:sp>
      <p:sp>
        <p:nvSpPr>
          <p:cNvPr id="8" name="Content Placeholder 7"/>
          <p:cNvSpPr>
            <a:spLocks noGrp="1"/>
          </p:cNvSpPr>
          <p:nvPr>
            <p:ph idx="1"/>
          </p:nvPr>
        </p:nvSpPr>
        <p:spPr>
          <a:xfrm>
            <a:off x="0" y="914400"/>
            <a:ext cx="9144000" cy="5943600"/>
          </a:xfrm>
          <a:solidFill>
            <a:schemeClr val="bg1"/>
          </a:solidFill>
        </p:spPr>
        <p:txBody>
          <a:bodyPr>
            <a:noAutofit/>
          </a:bodyPr>
          <a:lstStyle/>
          <a:p>
            <a:endParaRPr lang="en-US" sz="2000" dirty="0" smtClean="0">
              <a:solidFill>
                <a:srgbClr val="000000"/>
              </a:solidFill>
              <a:latin typeface="Roboto" charset="0"/>
              <a:ea typeface="Roboto" charset="0"/>
              <a:cs typeface="Roboto" charset="0"/>
            </a:endParaRPr>
          </a:p>
          <a:p>
            <a:r>
              <a:rPr lang="en-US" sz="2000" dirty="0" err="1" smtClean="0">
                <a:latin typeface="Roboto"/>
              </a:rPr>
              <a:t>Arity</a:t>
            </a:r>
            <a:r>
              <a:rPr lang="en-US" sz="2000" dirty="0" smtClean="0">
                <a:latin typeface="Roboto"/>
              </a:rPr>
              <a:t> </a:t>
            </a:r>
            <a:r>
              <a:rPr lang="en-US" sz="2000" dirty="0">
                <a:latin typeface="Roboto"/>
              </a:rPr>
              <a:t>is a new technology, data and insights startup founded by </a:t>
            </a:r>
            <a:r>
              <a:rPr lang="en-US" sz="2000" dirty="0" smtClean="0">
                <a:latin typeface="Roboto"/>
              </a:rPr>
              <a:t>Allstate</a:t>
            </a:r>
          </a:p>
          <a:p>
            <a:pPr marL="118872" indent="0">
              <a:buNone/>
            </a:pPr>
            <a:endParaRPr lang="en-US" sz="2000" dirty="0">
              <a:latin typeface="Roboto"/>
            </a:endParaRPr>
          </a:p>
          <a:p>
            <a:r>
              <a:rPr lang="en-US" sz="2000" dirty="0" err="1">
                <a:latin typeface="Roboto"/>
              </a:rPr>
              <a:t>Arity</a:t>
            </a:r>
            <a:r>
              <a:rPr lang="en-US" sz="2000" dirty="0">
                <a:latin typeface="Roboto"/>
              </a:rPr>
              <a:t> analyzes data and adds value by drawing meaningful insights from </a:t>
            </a:r>
            <a:r>
              <a:rPr lang="en-US" sz="2000">
                <a:latin typeface="Roboto"/>
              </a:rPr>
              <a:t>it </a:t>
            </a:r>
            <a:endParaRPr lang="en-US" sz="2000" smtClean="0">
              <a:latin typeface="Roboto"/>
            </a:endParaRPr>
          </a:p>
          <a:p>
            <a:pPr marL="118872" indent="0">
              <a:buNone/>
            </a:pPr>
            <a:endParaRPr lang="en-US" sz="2000" dirty="0">
              <a:latin typeface="Roboto"/>
            </a:endParaRPr>
          </a:p>
          <a:p>
            <a:r>
              <a:rPr lang="en-US" sz="2000" dirty="0" err="1">
                <a:latin typeface="Roboto"/>
              </a:rPr>
              <a:t>Arity</a:t>
            </a:r>
            <a:r>
              <a:rPr lang="en-US" sz="2000" dirty="0">
                <a:latin typeface="Roboto"/>
              </a:rPr>
              <a:t> takes information from a variety of sensors and sources coupled with the most accurate algorithms in the market to help our partners manage their risk</a:t>
            </a:r>
          </a:p>
          <a:p>
            <a:pPr marL="118872" indent="0">
              <a:buNone/>
            </a:pPr>
            <a:endParaRPr lang="en-US" sz="2400" i="1" dirty="0">
              <a:solidFill>
                <a:srgbClr val="FF0000"/>
              </a:solidFill>
            </a:endParaRPr>
          </a:p>
        </p:txBody>
      </p:sp>
    </p:spTree>
    <p:extLst>
      <p:ext uri="{BB962C8B-B14F-4D97-AF65-F5344CB8AC3E}">
        <p14:creationId xmlns:p14="http://schemas.microsoft.com/office/powerpoint/2010/main" val="3439973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anim calcmode="lin" valueType="num">
                                      <p:cBhvr additive="base">
                                        <p:cTn id="7" dur="500" fill="hold"/>
                                        <p:tgtEl>
                                          <p:spTgt spid="8">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
                                            <p:txEl>
                                              <p:pRg st="3" end="3"/>
                                            </p:txEl>
                                          </p:spTgt>
                                        </p:tgtEl>
                                        <p:attrNameLst>
                                          <p:attrName>style.visibility</p:attrName>
                                        </p:attrNameLst>
                                      </p:cBhvr>
                                      <p:to>
                                        <p:strVal val="visible"/>
                                      </p:to>
                                    </p:set>
                                    <p:anim calcmode="lin" valueType="num">
                                      <p:cBhvr additive="base">
                                        <p:cTn id="13" dur="500" fill="hold"/>
                                        <p:tgtEl>
                                          <p:spTgt spid="8">
                                            <p:txEl>
                                              <p:pRg st="3" end="3"/>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8">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8">
                                            <p:txEl>
                                              <p:pRg st="5" end="5"/>
                                            </p:txEl>
                                          </p:spTgt>
                                        </p:tgtEl>
                                        <p:attrNameLst>
                                          <p:attrName>style.visibility</p:attrName>
                                        </p:attrNameLst>
                                      </p:cBhvr>
                                      <p:to>
                                        <p:strVal val="visible"/>
                                      </p:to>
                                    </p:set>
                                    <p:anim calcmode="lin" valueType="num">
                                      <p:cBhvr additive="base">
                                        <p:cTn id="19" dur="500" fill="hold"/>
                                        <p:tgtEl>
                                          <p:spTgt spid="8">
                                            <p:txEl>
                                              <p:pRg st="5" end="5"/>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8">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932" y="152400"/>
            <a:ext cx="9127067" cy="1252728"/>
          </a:xfrm>
        </p:spPr>
        <p:txBody>
          <a:bodyPr>
            <a:normAutofit/>
          </a:bodyPr>
          <a:lstStyle/>
          <a:p>
            <a:r>
              <a:rPr lang="en-US" sz="3600" dirty="0" smtClean="0">
                <a:solidFill>
                  <a:schemeClr val="accent1"/>
                </a:solidFill>
                <a:latin typeface="Roboto" charset="0"/>
                <a:ea typeface="Roboto" charset="0"/>
                <a:cs typeface="Roboto" charset="0"/>
              </a:rPr>
              <a:t>Housekeeping</a:t>
            </a:r>
            <a:endParaRPr lang="en-US" dirty="0"/>
          </a:p>
        </p:txBody>
      </p:sp>
      <p:sp>
        <p:nvSpPr>
          <p:cNvPr id="3" name="Content Placeholder 2"/>
          <p:cNvSpPr>
            <a:spLocks noGrp="1"/>
          </p:cNvSpPr>
          <p:nvPr>
            <p:ph idx="1"/>
          </p:nvPr>
        </p:nvSpPr>
        <p:spPr>
          <a:xfrm>
            <a:off x="0" y="1447800"/>
            <a:ext cx="9144000" cy="5283657"/>
          </a:xfrm>
          <a:noFill/>
        </p:spPr>
        <p:txBody>
          <a:bodyPr>
            <a:normAutofit lnSpcReduction="10000"/>
          </a:bodyPr>
          <a:lstStyle/>
          <a:p>
            <a:r>
              <a:rPr lang="en-US" sz="2400" dirty="0">
                <a:latin typeface="Roboto" charset="0"/>
                <a:ea typeface="Roboto" charset="0"/>
                <a:cs typeface="Roboto" charset="0"/>
              </a:rPr>
              <a:t>Making this as simple as possible was the design </a:t>
            </a:r>
            <a:r>
              <a:rPr lang="en-US" sz="2400" dirty="0" smtClean="0">
                <a:latin typeface="Roboto" charset="0"/>
                <a:ea typeface="Roboto" charset="0"/>
                <a:cs typeface="Roboto" charset="0"/>
              </a:rPr>
              <a:t>goal</a:t>
            </a:r>
            <a:endParaRPr lang="en-US" sz="2400" dirty="0">
              <a:latin typeface="Roboto" charset="0"/>
              <a:ea typeface="Roboto" charset="0"/>
              <a:cs typeface="Roboto" charset="0"/>
            </a:endParaRPr>
          </a:p>
          <a:p>
            <a:pPr marL="438912" lvl="8" indent="-320040">
              <a:spcBef>
                <a:spcPts val="0"/>
              </a:spcBef>
              <a:buClr>
                <a:schemeClr val="accent1"/>
              </a:buClr>
              <a:buSzPct val="80000"/>
              <a:buFont typeface="Wingdings 2"/>
              <a:buChar char=""/>
            </a:pPr>
            <a:endParaRPr lang="en-US" sz="2400" dirty="0">
              <a:latin typeface="Roboto" charset="0"/>
              <a:ea typeface="Roboto" charset="0"/>
              <a:cs typeface="Roboto" charset="0"/>
            </a:endParaRPr>
          </a:p>
          <a:p>
            <a:r>
              <a:rPr lang="en-US" sz="2400" dirty="0">
                <a:latin typeface="Roboto" charset="0"/>
                <a:ea typeface="Roboto" charset="0"/>
                <a:cs typeface="Roboto" charset="0"/>
              </a:rPr>
              <a:t>It does sacrifice good design principles </a:t>
            </a:r>
          </a:p>
          <a:p>
            <a:pPr marL="438912" lvl="8" indent="-320040">
              <a:spcBef>
                <a:spcPts val="0"/>
              </a:spcBef>
              <a:buClr>
                <a:schemeClr val="accent1"/>
              </a:buClr>
              <a:buSzPct val="80000"/>
              <a:buFont typeface="Wingdings 2"/>
              <a:buChar char=""/>
            </a:pPr>
            <a:endParaRPr lang="en-US" sz="2400" dirty="0">
              <a:latin typeface="Roboto" charset="0"/>
              <a:ea typeface="Roboto" charset="0"/>
              <a:cs typeface="Roboto" charset="0"/>
            </a:endParaRPr>
          </a:p>
          <a:p>
            <a:r>
              <a:rPr lang="en-US" sz="2400" dirty="0">
                <a:latin typeface="Roboto" charset="0"/>
                <a:ea typeface="Roboto" charset="0"/>
                <a:cs typeface="Roboto" charset="0"/>
              </a:rPr>
              <a:t>Don’t use in production!   </a:t>
            </a:r>
          </a:p>
          <a:p>
            <a:pPr lvl="8"/>
            <a:endParaRPr lang="en-US" sz="2400" dirty="0"/>
          </a:p>
          <a:p>
            <a:r>
              <a:rPr lang="en-US" sz="2400" dirty="0">
                <a:latin typeface="Roboto" charset="0"/>
                <a:ea typeface="Roboto" charset="0"/>
                <a:cs typeface="Roboto" charset="0"/>
              </a:rPr>
              <a:t>Spare USB’s with </a:t>
            </a:r>
            <a:r>
              <a:rPr lang="en-US" sz="2400" dirty="0" err="1">
                <a:latin typeface="Roboto" charset="0"/>
                <a:ea typeface="Roboto" charset="0"/>
                <a:cs typeface="Roboto" charset="0"/>
              </a:rPr>
              <a:t>VirtualBox</a:t>
            </a:r>
            <a:r>
              <a:rPr lang="en-US" sz="2400" dirty="0">
                <a:latin typeface="Roboto" charset="0"/>
                <a:ea typeface="Roboto" charset="0"/>
                <a:cs typeface="Roboto" charset="0"/>
              </a:rPr>
              <a:t> </a:t>
            </a:r>
            <a:r>
              <a:rPr lang="en-US" sz="2400" dirty="0" smtClean="0">
                <a:latin typeface="Roboto" charset="0"/>
                <a:ea typeface="Roboto" charset="0"/>
                <a:cs typeface="Roboto" charset="0"/>
              </a:rPr>
              <a:t>image</a:t>
            </a:r>
            <a:endParaRPr lang="is-IS" sz="2400" dirty="0">
              <a:latin typeface="Roboto" charset="0"/>
              <a:ea typeface="Roboto" charset="0"/>
              <a:cs typeface="Roboto" charset="0"/>
            </a:endParaRPr>
          </a:p>
          <a:p>
            <a:pPr lvl="8"/>
            <a:endParaRPr lang="is-IS" sz="2400" dirty="0">
              <a:latin typeface="Roboto" charset="0"/>
              <a:ea typeface="Roboto" charset="0"/>
              <a:cs typeface="Roboto" charset="0"/>
            </a:endParaRPr>
          </a:p>
          <a:p>
            <a:r>
              <a:rPr lang="en-US" sz="2400" dirty="0">
                <a:latin typeface="Roboto" charset="0"/>
                <a:ea typeface="Roboto" charset="0"/>
                <a:cs typeface="Roboto" charset="0"/>
              </a:rPr>
              <a:t>VirtualBox image password:</a:t>
            </a:r>
          </a:p>
          <a:p>
            <a:pPr lvl="8"/>
            <a:endParaRPr lang="en-US" sz="2400" b="1" dirty="0"/>
          </a:p>
          <a:p>
            <a:r>
              <a:rPr lang="en-US" sz="2400" dirty="0">
                <a:latin typeface="Roboto" charset="0"/>
                <a:ea typeface="Roboto" charset="0"/>
                <a:cs typeface="Roboto" charset="0"/>
              </a:rPr>
              <a:t>Start up the image and get it </a:t>
            </a:r>
            <a:r>
              <a:rPr lang="en-US" sz="2400" dirty="0" smtClean="0">
                <a:latin typeface="Roboto" charset="0"/>
                <a:ea typeface="Roboto" charset="0"/>
                <a:cs typeface="Roboto" charset="0"/>
              </a:rPr>
              <a:t>setup</a:t>
            </a:r>
            <a:endParaRPr lang="en-US" sz="2400" dirty="0">
              <a:latin typeface="Roboto" charset="0"/>
              <a:ea typeface="Roboto" charset="0"/>
              <a:cs typeface="Roboto" charset="0"/>
            </a:endParaRPr>
          </a:p>
          <a:p>
            <a:pPr lvl="1"/>
            <a:r>
              <a:rPr lang="en-US" sz="2200" dirty="0">
                <a:solidFill>
                  <a:srgbClr val="000000"/>
                </a:solidFill>
                <a:latin typeface="Roboto" charset="0"/>
                <a:ea typeface="Roboto" charset="0"/>
                <a:cs typeface="Roboto" charset="0"/>
              </a:rPr>
              <a:t>Click on Applications</a:t>
            </a:r>
          </a:p>
          <a:p>
            <a:pPr lvl="1"/>
            <a:r>
              <a:rPr lang="en-US" sz="2200" dirty="0">
                <a:solidFill>
                  <a:srgbClr val="000000"/>
                </a:solidFill>
                <a:latin typeface="Roboto" charset="0"/>
                <a:ea typeface="Roboto" charset="0"/>
                <a:cs typeface="Roboto" charset="0"/>
              </a:rPr>
              <a:t>Click on Terminal</a:t>
            </a:r>
          </a:p>
          <a:p>
            <a:pPr lvl="1"/>
            <a:r>
              <a:rPr lang="en-US" sz="2200" dirty="0">
                <a:solidFill>
                  <a:srgbClr val="000000"/>
                </a:solidFill>
                <a:latin typeface="Roboto" charset="0"/>
                <a:ea typeface="Roboto" charset="0"/>
                <a:cs typeface="Roboto" charset="0"/>
              </a:rPr>
              <a:t>Load the project by typing:</a:t>
            </a:r>
          </a:p>
          <a:p>
            <a:pPr lvl="1"/>
            <a:endParaRPr lang="en-US" dirty="0"/>
          </a:p>
        </p:txBody>
      </p:sp>
      <p:sp>
        <p:nvSpPr>
          <p:cNvPr id="8" name="TextBox 7"/>
          <p:cNvSpPr txBox="1"/>
          <p:nvPr/>
        </p:nvSpPr>
        <p:spPr>
          <a:xfrm>
            <a:off x="7924800" y="11446"/>
            <a:ext cx="1213020" cy="369332"/>
          </a:xfrm>
          <a:prstGeom prst="rect">
            <a:avLst/>
          </a:prstGeom>
          <a:noFill/>
        </p:spPr>
        <p:txBody>
          <a:bodyPr wrap="square" rtlCol="0">
            <a:spAutoFit/>
          </a:bodyPr>
          <a:lstStyle/>
          <a:p>
            <a:pPr algn="r"/>
            <a:r>
              <a:rPr lang="en-US" b="1" i="1" dirty="0">
                <a:solidFill>
                  <a:srgbClr val="FFFFFF"/>
                </a:solidFill>
              </a:rPr>
              <a:t>Beginner</a:t>
            </a:r>
          </a:p>
        </p:txBody>
      </p:sp>
      <p:sp>
        <p:nvSpPr>
          <p:cNvPr id="7" name="TextBox 6"/>
          <p:cNvSpPr txBox="1"/>
          <p:nvPr/>
        </p:nvSpPr>
        <p:spPr>
          <a:xfrm>
            <a:off x="4495800" y="4114800"/>
            <a:ext cx="1600199" cy="652486"/>
          </a:xfrm>
          <a:prstGeom prst="rect">
            <a:avLst/>
          </a:prstGeom>
          <a:solidFill>
            <a:srgbClr val="FFFF00"/>
          </a:solidFill>
          <a:ln w="101600">
            <a:solidFill>
              <a:schemeClr val="tx1"/>
            </a:solidFill>
          </a:ln>
        </p:spPr>
        <p:txBody>
          <a:bodyPr wrap="square" lIns="18288" tIns="18288" rIns="18288" bIns="18288" rtlCol="0" anchor="b" anchorCtr="0">
            <a:spAutoFit/>
          </a:bodyPr>
          <a:lstStyle/>
          <a:p>
            <a:pPr marL="0" lvl="2"/>
            <a:endParaRPr lang="en-US" sz="600" b="1" dirty="0"/>
          </a:p>
          <a:p>
            <a:pPr marL="0" lvl="2"/>
            <a:r>
              <a:rPr lang="en-US" sz="2800" b="1" dirty="0"/>
              <a:t>   debian</a:t>
            </a:r>
            <a:endParaRPr lang="en-US" sz="2000" dirty="0">
              <a:latin typeface="Courier New" panose="02070309020205020404" pitchFamily="49" charset="0"/>
              <a:cs typeface="Courier New" panose="02070309020205020404" pitchFamily="49" charset="0"/>
            </a:endParaRPr>
          </a:p>
          <a:p>
            <a:pPr marL="0" lvl="2"/>
            <a:endParaRPr lang="en-US" sz="600" b="1" dirty="0"/>
          </a:p>
        </p:txBody>
      </p:sp>
      <p:sp>
        <p:nvSpPr>
          <p:cNvPr id="9" name="TextBox 8"/>
          <p:cNvSpPr txBox="1"/>
          <p:nvPr/>
        </p:nvSpPr>
        <p:spPr>
          <a:xfrm>
            <a:off x="4191000" y="6019800"/>
            <a:ext cx="1600199" cy="652486"/>
          </a:xfrm>
          <a:prstGeom prst="rect">
            <a:avLst/>
          </a:prstGeom>
          <a:solidFill>
            <a:srgbClr val="FFFF00"/>
          </a:solidFill>
          <a:ln w="101600">
            <a:solidFill>
              <a:schemeClr val="tx1"/>
            </a:solidFill>
          </a:ln>
        </p:spPr>
        <p:txBody>
          <a:bodyPr wrap="square" lIns="18288" tIns="18288" rIns="18288" bIns="18288" rtlCol="0" anchor="b" anchorCtr="0">
            <a:spAutoFit/>
          </a:bodyPr>
          <a:lstStyle/>
          <a:p>
            <a:pPr marL="0" lvl="2"/>
            <a:endParaRPr lang="en-US" sz="600" b="1" dirty="0"/>
          </a:p>
          <a:p>
            <a:pPr marL="0" lvl="2"/>
            <a:r>
              <a:rPr lang="en-US" sz="2800" b="1" dirty="0"/>
              <a:t>        ra</a:t>
            </a:r>
            <a:endParaRPr lang="en-US" sz="2000" dirty="0">
              <a:latin typeface="Courier New" panose="02070309020205020404" pitchFamily="49" charset="0"/>
              <a:cs typeface="Courier New" panose="02070309020205020404" pitchFamily="49" charset="0"/>
            </a:endParaRPr>
          </a:p>
          <a:p>
            <a:pPr marL="0" lvl="2"/>
            <a:endParaRPr lang="en-US" sz="600" b="1" dirty="0"/>
          </a:p>
        </p:txBody>
      </p:sp>
    </p:spTree>
    <p:extLst>
      <p:ext uri="{BB962C8B-B14F-4D97-AF65-F5344CB8AC3E}">
        <p14:creationId xmlns:p14="http://schemas.microsoft.com/office/powerpoint/2010/main" val="972250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 calcmode="lin" valueType="num">
                                      <p:cBhvr additive="base">
                                        <p:cTn id="1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 calcmode="lin" valueType="num">
                                      <p:cBhvr additive="base">
                                        <p:cTn id="25"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 calcmode="lin" valueType="num">
                                      <p:cBhvr additive="base">
                                        <p:cTn id="31"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8" end="8"/>
                                            </p:txEl>
                                          </p:spTgt>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7"/>
                                        </p:tgtEl>
                                        <p:attrNameLst>
                                          <p:attrName>style.visibility</p:attrName>
                                        </p:attrNameLst>
                                      </p:cBhvr>
                                      <p:to>
                                        <p:strVal val="visible"/>
                                      </p:to>
                                    </p:set>
                                    <p:anim calcmode="lin" valueType="num">
                                      <p:cBhvr additive="base">
                                        <p:cTn id="35" dur="500" fill="hold"/>
                                        <p:tgtEl>
                                          <p:spTgt spid="7"/>
                                        </p:tgtEl>
                                        <p:attrNameLst>
                                          <p:attrName>ppt_x</p:attrName>
                                        </p:attrNameLst>
                                      </p:cBhvr>
                                      <p:tavLst>
                                        <p:tav tm="0">
                                          <p:val>
                                            <p:strVal val="#ppt_x"/>
                                          </p:val>
                                        </p:tav>
                                        <p:tav tm="100000">
                                          <p:val>
                                            <p:strVal val="#ppt_x"/>
                                          </p:val>
                                        </p:tav>
                                      </p:tavLst>
                                    </p:anim>
                                    <p:anim calcmode="lin" valueType="num">
                                      <p:cBhvr additive="base">
                                        <p:cTn id="3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3">
                                            <p:txEl>
                                              <p:pRg st="10" end="10"/>
                                            </p:txEl>
                                          </p:spTgt>
                                        </p:tgtEl>
                                        <p:attrNameLst>
                                          <p:attrName>style.visibility</p:attrName>
                                        </p:attrNameLst>
                                      </p:cBhvr>
                                      <p:to>
                                        <p:strVal val="visible"/>
                                      </p:to>
                                    </p:set>
                                    <p:anim calcmode="lin" valueType="num">
                                      <p:cBhvr additive="base">
                                        <p:cTn id="41"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3">
                                            <p:txEl>
                                              <p:pRg st="10" end="10"/>
                                            </p:txEl>
                                          </p:spTgt>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stCondLst>
                                    <p:cond delay="0"/>
                                  </p:stCondLst>
                                  <p:childTnLst>
                                    <p:set>
                                      <p:cBhvr>
                                        <p:cTn id="44" dur="1" fill="hold">
                                          <p:stCondLst>
                                            <p:cond delay="0"/>
                                          </p:stCondLst>
                                        </p:cTn>
                                        <p:tgtEl>
                                          <p:spTgt spid="3">
                                            <p:txEl>
                                              <p:pRg st="11" end="11"/>
                                            </p:txEl>
                                          </p:spTgt>
                                        </p:tgtEl>
                                        <p:attrNameLst>
                                          <p:attrName>style.visibility</p:attrName>
                                        </p:attrNameLst>
                                      </p:cBhvr>
                                      <p:to>
                                        <p:strVal val="visible"/>
                                      </p:to>
                                    </p:set>
                                    <p:anim calcmode="lin" valueType="num">
                                      <p:cBhvr additive="base">
                                        <p:cTn id="45" dur="500" fill="hold"/>
                                        <p:tgtEl>
                                          <p:spTgt spid="3">
                                            <p:txEl>
                                              <p:pRg st="11" end="11"/>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3">
                                            <p:txEl>
                                              <p:pRg st="11" end="11"/>
                                            </p:txEl>
                                          </p:spTgt>
                                        </p:tgtEl>
                                        <p:attrNameLst>
                                          <p:attrName>ppt_y</p:attrName>
                                        </p:attrNameLst>
                                      </p:cBhvr>
                                      <p:tavLst>
                                        <p:tav tm="0">
                                          <p:val>
                                            <p:strVal val="1+#ppt_h/2"/>
                                          </p:val>
                                        </p:tav>
                                        <p:tav tm="100000">
                                          <p:val>
                                            <p:strVal val="#ppt_y"/>
                                          </p:val>
                                        </p:tav>
                                      </p:tavLst>
                                    </p:anim>
                                  </p:childTnLst>
                                </p:cTn>
                              </p:par>
                              <p:par>
                                <p:cTn id="47" presetID="2" presetClass="entr" presetSubtype="4" fill="hold" nodeType="withEffect">
                                  <p:stCondLst>
                                    <p:cond delay="0"/>
                                  </p:stCondLst>
                                  <p:childTnLst>
                                    <p:set>
                                      <p:cBhvr>
                                        <p:cTn id="48" dur="1" fill="hold">
                                          <p:stCondLst>
                                            <p:cond delay="0"/>
                                          </p:stCondLst>
                                        </p:cTn>
                                        <p:tgtEl>
                                          <p:spTgt spid="3">
                                            <p:txEl>
                                              <p:pRg st="12" end="12"/>
                                            </p:txEl>
                                          </p:spTgt>
                                        </p:tgtEl>
                                        <p:attrNameLst>
                                          <p:attrName>style.visibility</p:attrName>
                                        </p:attrNameLst>
                                      </p:cBhvr>
                                      <p:to>
                                        <p:strVal val="visible"/>
                                      </p:to>
                                    </p:set>
                                    <p:anim calcmode="lin" valueType="num">
                                      <p:cBhvr additive="base">
                                        <p:cTn id="49" dur="500" fill="hold"/>
                                        <p:tgtEl>
                                          <p:spTgt spid="3">
                                            <p:txEl>
                                              <p:pRg st="12" end="12"/>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12" end="12"/>
                                            </p:txEl>
                                          </p:spTgt>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9"/>
                                        </p:tgtEl>
                                        <p:attrNameLst>
                                          <p:attrName>style.visibility</p:attrName>
                                        </p:attrNameLst>
                                      </p:cBhvr>
                                      <p:to>
                                        <p:strVal val="visible"/>
                                      </p:to>
                                    </p:set>
                                    <p:anim calcmode="lin" valueType="num">
                                      <p:cBhvr additive="base">
                                        <p:cTn id="53" dur="500" fill="hold"/>
                                        <p:tgtEl>
                                          <p:spTgt spid="9"/>
                                        </p:tgtEl>
                                        <p:attrNameLst>
                                          <p:attrName>ppt_x</p:attrName>
                                        </p:attrNameLst>
                                      </p:cBhvr>
                                      <p:tavLst>
                                        <p:tav tm="0">
                                          <p:val>
                                            <p:strVal val="#ppt_x"/>
                                          </p:val>
                                        </p:tav>
                                        <p:tav tm="100000">
                                          <p:val>
                                            <p:strVal val="#ppt_x"/>
                                          </p:val>
                                        </p:tav>
                                      </p:tavLst>
                                    </p:anim>
                                    <p:anim calcmode="lin" valueType="num">
                                      <p:cBhvr additive="base">
                                        <p:cTn id="54" dur="500" fill="hold"/>
                                        <p:tgtEl>
                                          <p:spTgt spid="9"/>
                                        </p:tgtEl>
                                        <p:attrNameLst>
                                          <p:attrName>ppt_y</p:attrName>
                                        </p:attrNameLst>
                                      </p:cBhvr>
                                      <p:tavLst>
                                        <p:tav tm="0">
                                          <p:val>
                                            <p:strVal val="1+#ppt_h/2"/>
                                          </p:val>
                                        </p:tav>
                                        <p:tav tm="100000">
                                          <p:val>
                                            <p:strVal val="#ppt_y"/>
                                          </p:val>
                                        </p:tav>
                                      </p:tavLst>
                                    </p:anim>
                                  </p:childTnLst>
                                </p:cTn>
                              </p:par>
                              <p:par>
                                <p:cTn id="55" presetID="2" presetClass="entr" presetSubtype="4" fill="hold" nodeType="withEffect">
                                  <p:stCondLst>
                                    <p:cond delay="0"/>
                                  </p:stCondLst>
                                  <p:childTnLst>
                                    <p:set>
                                      <p:cBhvr>
                                        <p:cTn id="56" dur="1" fill="hold">
                                          <p:stCondLst>
                                            <p:cond delay="0"/>
                                          </p:stCondLst>
                                        </p:cTn>
                                        <p:tgtEl>
                                          <p:spTgt spid="3">
                                            <p:txEl>
                                              <p:pRg st="13" end="13"/>
                                            </p:txEl>
                                          </p:spTgt>
                                        </p:tgtEl>
                                        <p:attrNameLst>
                                          <p:attrName>style.visibility</p:attrName>
                                        </p:attrNameLst>
                                      </p:cBhvr>
                                      <p:to>
                                        <p:strVal val="visible"/>
                                      </p:to>
                                    </p:set>
                                    <p:anim calcmode="lin" valueType="num">
                                      <p:cBhvr additive="base">
                                        <p:cTn id="57" dur="500" fill="hold"/>
                                        <p:tgtEl>
                                          <p:spTgt spid="3">
                                            <p:txEl>
                                              <p:pRg st="13" end="13"/>
                                            </p:txEl>
                                          </p:spTgt>
                                        </p:tgtEl>
                                        <p:attrNameLst>
                                          <p:attrName>ppt_x</p:attrName>
                                        </p:attrNameLst>
                                      </p:cBhvr>
                                      <p:tavLst>
                                        <p:tav tm="0">
                                          <p:val>
                                            <p:strVal val="#ppt_x"/>
                                          </p:val>
                                        </p:tav>
                                        <p:tav tm="100000">
                                          <p:val>
                                            <p:strVal val="#ppt_x"/>
                                          </p:val>
                                        </p:tav>
                                      </p:tavLst>
                                    </p:anim>
                                    <p:anim calcmode="lin" valueType="num">
                                      <p:cBhvr additive="base">
                                        <p:cTn id="58" dur="500" fill="hold"/>
                                        <p:tgtEl>
                                          <p:spTgt spid="3">
                                            <p:txEl>
                                              <p:pRg st="13" end="1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932" y="152400"/>
            <a:ext cx="9127067" cy="1252728"/>
          </a:xfrm>
        </p:spPr>
        <p:txBody>
          <a:bodyPr>
            <a:normAutofit/>
          </a:bodyPr>
          <a:lstStyle/>
          <a:p>
            <a:r>
              <a:rPr lang="en-US" sz="3600" dirty="0">
                <a:solidFill>
                  <a:schemeClr val="accent1"/>
                </a:solidFill>
                <a:latin typeface="Roboto" charset="0"/>
                <a:ea typeface="Roboto" charset="0"/>
                <a:cs typeface="Roboto" charset="0"/>
              </a:rPr>
              <a:t>Docker </a:t>
            </a:r>
            <a:r>
              <a:rPr lang="en-US" sz="3600" u="sng" dirty="0">
                <a:solidFill>
                  <a:schemeClr val="accent1"/>
                </a:solidFill>
                <a:latin typeface="Roboto" charset="0"/>
                <a:ea typeface="Roboto" charset="0"/>
                <a:cs typeface="Roboto" charset="0"/>
              </a:rPr>
              <a:t>KEY</a:t>
            </a:r>
            <a:r>
              <a:rPr lang="en-US" sz="3600" dirty="0">
                <a:solidFill>
                  <a:schemeClr val="accent1"/>
                </a:solidFill>
                <a:latin typeface="Roboto" charset="0"/>
                <a:ea typeface="Roboto" charset="0"/>
                <a:cs typeface="Roboto" charset="0"/>
              </a:rPr>
              <a:t> Points </a:t>
            </a:r>
            <a:r>
              <a:rPr lang="en-US" sz="3600" dirty="0" smtClean="0">
                <a:solidFill>
                  <a:schemeClr val="accent1"/>
                </a:solidFill>
                <a:latin typeface="Roboto" charset="0"/>
                <a:ea typeface="Roboto" charset="0"/>
                <a:cs typeface="Roboto" charset="0"/>
              </a:rPr>
              <a:t>Refresher</a:t>
            </a:r>
            <a:endParaRPr lang="en-US" dirty="0"/>
          </a:p>
        </p:txBody>
      </p:sp>
      <p:sp>
        <p:nvSpPr>
          <p:cNvPr id="3" name="Content Placeholder 2"/>
          <p:cNvSpPr>
            <a:spLocks noGrp="1"/>
          </p:cNvSpPr>
          <p:nvPr>
            <p:ph idx="1"/>
          </p:nvPr>
        </p:nvSpPr>
        <p:spPr>
          <a:xfrm>
            <a:off x="0" y="1447800"/>
            <a:ext cx="9144000" cy="5283657"/>
          </a:xfrm>
          <a:noFill/>
        </p:spPr>
        <p:txBody>
          <a:bodyPr>
            <a:normAutofit/>
          </a:bodyPr>
          <a:lstStyle/>
          <a:p>
            <a:r>
              <a:rPr lang="en-US" sz="2400" dirty="0">
                <a:latin typeface="Roboto" charset="0"/>
                <a:ea typeface="Roboto" charset="0"/>
                <a:cs typeface="Roboto" charset="0"/>
              </a:rPr>
              <a:t>Built in features </a:t>
            </a:r>
            <a:r>
              <a:rPr lang="en-US" sz="2400" dirty="0" smtClean="0">
                <a:latin typeface="Roboto" charset="0"/>
                <a:ea typeface="Roboto" charset="0"/>
                <a:cs typeface="Roboto" charset="0"/>
              </a:rPr>
              <a:t>of</a:t>
            </a:r>
            <a:r>
              <a:rPr lang="is-IS" sz="2400" dirty="0">
                <a:latin typeface="Roboto" charset="0"/>
                <a:ea typeface="Roboto" charset="0"/>
                <a:cs typeface="Roboto" charset="0"/>
              </a:rPr>
              <a:t>:</a:t>
            </a:r>
          </a:p>
          <a:p>
            <a:pPr lvl="1"/>
            <a:r>
              <a:rPr lang="en-US" sz="2200" dirty="0">
                <a:latin typeface="Roboto" charset="0"/>
                <a:ea typeface="Roboto" charset="0"/>
                <a:cs typeface="Roboto" charset="0"/>
              </a:rPr>
              <a:t>Network &amp; Port Management (NAT) </a:t>
            </a:r>
          </a:p>
          <a:p>
            <a:r>
              <a:rPr lang="en-US" sz="2400" dirty="0" err="1" smtClean="0">
                <a:latin typeface="Roboto" charset="0"/>
                <a:ea typeface="Roboto" charset="0"/>
                <a:cs typeface="Roboto" charset="0"/>
              </a:rPr>
              <a:t>Docker</a:t>
            </a:r>
            <a:r>
              <a:rPr lang="en-US" sz="2400" dirty="0" smtClean="0">
                <a:latin typeface="Roboto" charset="0"/>
                <a:ea typeface="Roboto" charset="0"/>
                <a:cs typeface="Roboto" charset="0"/>
              </a:rPr>
              <a:t> </a:t>
            </a:r>
            <a:r>
              <a:rPr lang="en-US" sz="2400" b="1" u="sng" dirty="0">
                <a:latin typeface="Roboto" charset="0"/>
                <a:ea typeface="Roboto" charset="0"/>
                <a:cs typeface="Roboto" charset="0"/>
              </a:rPr>
              <a:t>images</a:t>
            </a:r>
            <a:r>
              <a:rPr lang="en-US" sz="2400" dirty="0">
                <a:latin typeface="Roboto" charset="0"/>
                <a:ea typeface="Roboto" charset="0"/>
                <a:cs typeface="Roboto" charset="0"/>
              </a:rPr>
              <a:t> are virtual </a:t>
            </a:r>
            <a:r>
              <a:rPr lang="en-US" sz="2400" dirty="0" smtClean="0">
                <a:latin typeface="Roboto" charset="0"/>
                <a:ea typeface="Roboto" charset="0"/>
                <a:cs typeface="Roboto" charset="0"/>
              </a:rPr>
              <a:t>machines</a:t>
            </a:r>
            <a:endParaRPr lang="en-US" sz="2400" dirty="0">
              <a:latin typeface="Roboto" charset="0"/>
              <a:ea typeface="Roboto" charset="0"/>
              <a:cs typeface="Roboto" charset="0"/>
            </a:endParaRPr>
          </a:p>
          <a:p>
            <a:r>
              <a:rPr lang="en-US" sz="2400" dirty="0">
                <a:latin typeface="Roboto" charset="0"/>
                <a:ea typeface="Roboto" charset="0"/>
                <a:cs typeface="Roboto" charset="0"/>
              </a:rPr>
              <a:t>Docker images can be instantiated in a </a:t>
            </a:r>
            <a:r>
              <a:rPr lang="en-US" sz="2400" b="1" u="sng" dirty="0">
                <a:latin typeface="Roboto" charset="0"/>
                <a:ea typeface="Roboto" charset="0"/>
                <a:cs typeface="Roboto" charset="0"/>
              </a:rPr>
              <a:t>container</a:t>
            </a:r>
            <a:r>
              <a:rPr lang="en-US" sz="2400" dirty="0">
                <a:latin typeface="Roboto" charset="0"/>
                <a:ea typeface="Roboto" charset="0"/>
                <a:cs typeface="Roboto" charset="0"/>
              </a:rPr>
              <a:t> which runs on the host OS (locally or cloud</a:t>
            </a:r>
            <a:r>
              <a:rPr lang="en-US" sz="2400" dirty="0" smtClean="0">
                <a:latin typeface="Roboto" charset="0"/>
                <a:ea typeface="Roboto" charset="0"/>
                <a:cs typeface="Roboto" charset="0"/>
              </a:rPr>
              <a:t>)</a:t>
            </a:r>
            <a:endParaRPr lang="en-US" sz="2400" dirty="0">
              <a:latin typeface="Roboto" charset="0"/>
              <a:ea typeface="Roboto" charset="0"/>
              <a:cs typeface="Roboto" charset="0"/>
            </a:endParaRPr>
          </a:p>
        </p:txBody>
      </p:sp>
      <p:pic>
        <p:nvPicPr>
          <p:cNvPr id="5" name="Picture 4"/>
          <p:cNvPicPr>
            <a:picLocks noChangeAspect="1"/>
          </p:cNvPicPr>
          <p:nvPr/>
        </p:nvPicPr>
        <p:blipFill>
          <a:blip r:embed="rId3"/>
          <a:stretch>
            <a:fillRect/>
          </a:stretch>
        </p:blipFill>
        <p:spPr>
          <a:xfrm>
            <a:off x="5943600" y="3994687"/>
            <a:ext cx="3200400" cy="2849991"/>
          </a:xfrm>
          <a:prstGeom prst="rect">
            <a:avLst/>
          </a:prstGeom>
        </p:spPr>
      </p:pic>
      <p:pic>
        <p:nvPicPr>
          <p:cNvPr id="6" name="Picture 5"/>
          <p:cNvPicPr>
            <a:picLocks noChangeAspect="1"/>
          </p:cNvPicPr>
          <p:nvPr/>
        </p:nvPicPr>
        <p:blipFill>
          <a:blip r:embed="rId4"/>
          <a:stretch>
            <a:fillRect/>
          </a:stretch>
        </p:blipFill>
        <p:spPr>
          <a:xfrm>
            <a:off x="228600" y="4191000"/>
            <a:ext cx="2514600" cy="2514600"/>
          </a:xfrm>
          <a:prstGeom prst="rect">
            <a:avLst/>
          </a:prstGeom>
        </p:spPr>
      </p:pic>
      <p:sp>
        <p:nvSpPr>
          <p:cNvPr id="8" name="TextBox 7"/>
          <p:cNvSpPr txBox="1"/>
          <p:nvPr/>
        </p:nvSpPr>
        <p:spPr>
          <a:xfrm>
            <a:off x="7924800" y="11446"/>
            <a:ext cx="1213020" cy="369332"/>
          </a:xfrm>
          <a:prstGeom prst="rect">
            <a:avLst/>
          </a:prstGeom>
          <a:noFill/>
        </p:spPr>
        <p:txBody>
          <a:bodyPr wrap="square" rtlCol="0">
            <a:spAutoFit/>
          </a:bodyPr>
          <a:lstStyle/>
          <a:p>
            <a:pPr algn="r"/>
            <a:r>
              <a:rPr lang="en-US" b="1" i="1" dirty="0">
                <a:solidFill>
                  <a:srgbClr val="FFFFFF"/>
                </a:solidFill>
              </a:rPr>
              <a:t>Beginner</a:t>
            </a:r>
          </a:p>
        </p:txBody>
      </p:sp>
    </p:spTree>
    <p:extLst>
      <p:ext uri="{BB962C8B-B14F-4D97-AF65-F5344CB8AC3E}">
        <p14:creationId xmlns:p14="http://schemas.microsoft.com/office/powerpoint/2010/main" val="2663009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57200" y="155448"/>
            <a:ext cx="8229600" cy="606552"/>
          </a:xfrm>
        </p:spPr>
        <p:txBody>
          <a:bodyPr>
            <a:normAutofit fontScale="90000"/>
          </a:bodyPr>
          <a:lstStyle/>
          <a:p>
            <a:r>
              <a:rPr lang="en-US" sz="4000" dirty="0">
                <a:solidFill>
                  <a:schemeClr val="accent1"/>
                </a:solidFill>
                <a:latin typeface="Roboto" charset="0"/>
                <a:ea typeface="Roboto" charset="0"/>
                <a:cs typeface="Roboto" charset="0"/>
              </a:rPr>
              <a:t>Lesson 1 – </a:t>
            </a:r>
            <a:r>
              <a:rPr lang="en-US" sz="4000" dirty="0" err="1">
                <a:solidFill>
                  <a:schemeClr val="accent1"/>
                </a:solidFill>
                <a:latin typeface="Roboto" charset="0"/>
                <a:ea typeface="Roboto" charset="0"/>
                <a:cs typeface="Roboto" charset="0"/>
              </a:rPr>
              <a:t>Docker</a:t>
            </a:r>
            <a:r>
              <a:rPr lang="en-US" sz="4000" dirty="0">
                <a:solidFill>
                  <a:schemeClr val="accent1"/>
                </a:solidFill>
                <a:latin typeface="Roboto" charset="0"/>
                <a:ea typeface="Roboto" charset="0"/>
                <a:cs typeface="Roboto" charset="0"/>
              </a:rPr>
              <a:t> run </a:t>
            </a:r>
            <a:r>
              <a:rPr lang="en-US" sz="4000" dirty="0" err="1" smtClean="0">
                <a:solidFill>
                  <a:schemeClr val="accent1"/>
                </a:solidFill>
                <a:latin typeface="Roboto" charset="0"/>
                <a:ea typeface="Roboto" charset="0"/>
                <a:cs typeface="Roboto" charset="0"/>
              </a:rPr>
              <a:t>redis</a:t>
            </a:r>
            <a:endParaRPr lang="en-US" dirty="0"/>
          </a:p>
        </p:txBody>
      </p:sp>
      <p:sp>
        <p:nvSpPr>
          <p:cNvPr id="6" name="Content Placeholder 5"/>
          <p:cNvSpPr>
            <a:spLocks noGrp="1"/>
          </p:cNvSpPr>
          <p:nvPr>
            <p:ph idx="1"/>
          </p:nvPr>
        </p:nvSpPr>
        <p:spPr>
          <a:xfrm>
            <a:off x="0" y="838200"/>
            <a:ext cx="9144000" cy="6019799"/>
          </a:xfrm>
          <a:solidFill>
            <a:schemeClr val="bg1"/>
          </a:solidFill>
        </p:spPr>
        <p:txBody>
          <a:bodyPr>
            <a:noAutofit/>
          </a:bodyPr>
          <a:lstStyle/>
          <a:p>
            <a:r>
              <a:rPr lang="en-US" sz="2400" dirty="0">
                <a:latin typeface="Roboto" charset="0"/>
                <a:ea typeface="Roboto" charset="0"/>
                <a:cs typeface="Roboto" charset="0"/>
              </a:rPr>
              <a:t>In the cloud, </a:t>
            </a:r>
            <a:r>
              <a:rPr lang="en-US" sz="2400" i="1" u="sng" dirty="0">
                <a:latin typeface="Roboto" charset="0"/>
                <a:ea typeface="Roboto" charset="0"/>
                <a:cs typeface="Roboto" charset="0"/>
              </a:rPr>
              <a:t>unlike a normal local machine</a:t>
            </a:r>
            <a:r>
              <a:rPr lang="en-US" sz="2400" dirty="0">
                <a:latin typeface="Roboto" charset="0"/>
                <a:ea typeface="Roboto" charset="0"/>
                <a:cs typeface="Roboto" charset="0"/>
              </a:rPr>
              <a:t>, </a:t>
            </a:r>
            <a:r>
              <a:rPr lang="en-US" sz="2400" dirty="0" err="1" smtClean="0">
                <a:latin typeface="Roboto" charset="0"/>
                <a:ea typeface="Roboto" charset="0"/>
                <a:cs typeface="Roboto" charset="0"/>
              </a:rPr>
              <a:t>Docker</a:t>
            </a:r>
            <a:r>
              <a:rPr lang="en-US" sz="2400" dirty="0" smtClean="0">
                <a:latin typeface="Roboto" charset="0"/>
                <a:ea typeface="Roboto" charset="0"/>
                <a:cs typeface="Roboto" charset="0"/>
              </a:rPr>
              <a:t> </a:t>
            </a:r>
            <a:r>
              <a:rPr lang="en-US" sz="2400" dirty="0">
                <a:latin typeface="Roboto" charset="0"/>
                <a:ea typeface="Roboto" charset="0"/>
                <a:cs typeface="Roboto" charset="0"/>
              </a:rPr>
              <a:t>runs natively on the Operating </a:t>
            </a:r>
            <a:r>
              <a:rPr lang="en-US" sz="2400" dirty="0" smtClean="0">
                <a:latin typeface="Roboto" charset="0"/>
                <a:ea typeface="Roboto" charset="0"/>
                <a:cs typeface="Roboto" charset="0"/>
              </a:rPr>
              <a:t>System</a:t>
            </a:r>
            <a:endParaRPr lang="en-US" sz="2400" dirty="0">
              <a:latin typeface="Roboto" charset="0"/>
              <a:ea typeface="Roboto" charset="0"/>
              <a:cs typeface="Roboto" charset="0"/>
            </a:endParaRPr>
          </a:p>
          <a:p>
            <a:pPr marL="1243584" lvl="4" indent="0">
              <a:buNone/>
            </a:pPr>
            <a:endParaRPr lang="en-US" sz="600" b="1" dirty="0"/>
          </a:p>
          <a:p>
            <a:pPr marL="1243584" lvl="4" indent="0">
              <a:buNone/>
            </a:pPr>
            <a:endParaRPr lang="en-US" sz="600" b="1" dirty="0"/>
          </a:p>
          <a:p>
            <a:r>
              <a:rPr lang="en-US" sz="2400" u="sng" dirty="0">
                <a:latin typeface="Roboto" charset="0"/>
                <a:ea typeface="Roboto" charset="0"/>
                <a:cs typeface="Roboto" charset="0"/>
              </a:rPr>
              <a:t>Normally</a:t>
            </a:r>
            <a:r>
              <a:rPr lang="en-US" sz="2400" dirty="0">
                <a:latin typeface="Roboto" charset="0"/>
                <a:ea typeface="Roboto" charset="0"/>
                <a:cs typeface="Roboto" charset="0"/>
              </a:rPr>
              <a:t> you must </a:t>
            </a:r>
            <a:r>
              <a:rPr lang="en-US" sz="1800" u="sng" dirty="0">
                <a:latin typeface="Roboto" charset="0"/>
                <a:ea typeface="Roboto" charset="0"/>
                <a:cs typeface="Roboto" charset="0"/>
              </a:rPr>
              <a:t>docker pull </a:t>
            </a:r>
            <a:r>
              <a:rPr lang="en-US" sz="1800" u="sng" dirty="0" smtClean="0">
                <a:latin typeface="Roboto" charset="0"/>
                <a:ea typeface="Roboto" charset="0"/>
                <a:cs typeface="Roboto" charset="0"/>
              </a:rPr>
              <a:t> </a:t>
            </a:r>
            <a:r>
              <a:rPr lang="en-US" sz="2400" dirty="0" smtClean="0">
                <a:latin typeface="Roboto" charset="0"/>
                <a:ea typeface="Roboto" charset="0"/>
                <a:cs typeface="Roboto" charset="0"/>
              </a:rPr>
              <a:t>an </a:t>
            </a:r>
            <a:r>
              <a:rPr lang="en-US" sz="2400" dirty="0">
                <a:latin typeface="Roboto" charset="0"/>
                <a:ea typeface="Roboto" charset="0"/>
                <a:cs typeface="Roboto" charset="0"/>
              </a:rPr>
              <a:t>image from repository</a:t>
            </a:r>
          </a:p>
          <a:p>
            <a:pPr lvl="8"/>
            <a:endParaRPr lang="en-US" sz="600" b="1" dirty="0"/>
          </a:p>
          <a:p>
            <a:pPr lvl="8"/>
            <a:endParaRPr lang="en-US" sz="600" b="1" dirty="0"/>
          </a:p>
          <a:p>
            <a:pPr lvl="8"/>
            <a:endParaRPr lang="en-US" sz="600" b="1" dirty="0"/>
          </a:p>
          <a:p>
            <a:r>
              <a:rPr lang="en-US" sz="2400" dirty="0">
                <a:latin typeface="Roboto" charset="0"/>
                <a:ea typeface="Roboto" charset="0"/>
                <a:cs typeface="Roboto" charset="0"/>
              </a:rPr>
              <a:t>Docker commands are entered at a command line level, and always begin with </a:t>
            </a:r>
            <a:r>
              <a:rPr lang="en-US" sz="2400" u="sng" dirty="0" err="1">
                <a:latin typeface="Roboto" charset="0"/>
                <a:ea typeface="Roboto" charset="0"/>
                <a:cs typeface="Roboto" charset="0"/>
              </a:rPr>
              <a:t>docker</a:t>
            </a:r>
            <a:r>
              <a:rPr lang="en-US" sz="2400" dirty="0">
                <a:latin typeface="Roboto" charset="0"/>
                <a:ea typeface="Roboto" charset="0"/>
                <a:cs typeface="Roboto" charset="0"/>
              </a:rPr>
              <a:t> </a:t>
            </a:r>
            <a:r>
              <a:rPr lang="en-US" sz="2400" dirty="0" smtClean="0">
                <a:latin typeface="Roboto" charset="0"/>
                <a:ea typeface="Roboto" charset="0"/>
                <a:cs typeface="Roboto" charset="0"/>
              </a:rPr>
              <a:t>keyword</a:t>
            </a:r>
          </a:p>
          <a:p>
            <a:pPr marL="118872" indent="0">
              <a:buNone/>
            </a:pPr>
            <a:endParaRPr lang="en-US" sz="2400" dirty="0">
              <a:latin typeface="Roboto" charset="0"/>
              <a:ea typeface="Roboto" charset="0"/>
              <a:cs typeface="Roboto" charset="0"/>
            </a:endParaRPr>
          </a:p>
          <a:p>
            <a:pPr lvl="2"/>
            <a:r>
              <a:rPr lang="en-US" b="1" dirty="0"/>
              <a:t>On your machine Click “Activities” then “Terminal”</a:t>
            </a:r>
          </a:p>
          <a:p>
            <a:pPr lvl="2"/>
            <a:r>
              <a:rPr lang="en-US" b="1" dirty="0">
                <a:latin typeface="Courier New" panose="02070309020205020404" pitchFamily="49" charset="0"/>
                <a:cs typeface="Courier New" panose="02070309020205020404" pitchFamily="49" charset="0"/>
              </a:rPr>
              <a:t>docker ps –a     </a:t>
            </a:r>
            <a:r>
              <a:rPr lang="en-US" sz="1800" i="1" dirty="0"/>
              <a:t># shows all running containers and ports</a:t>
            </a:r>
            <a:endParaRPr lang="en-US" i="1" dirty="0"/>
          </a:p>
          <a:p>
            <a:pPr lvl="2"/>
            <a:r>
              <a:rPr lang="en-US" b="1" dirty="0">
                <a:effectLst>
                  <a:glow rad="50800">
                    <a:srgbClr val="FF0000">
                      <a:alpha val="75000"/>
                    </a:srgbClr>
                  </a:glow>
                </a:effectLst>
                <a:latin typeface="Courier New" panose="02070309020205020404" pitchFamily="49" charset="0"/>
                <a:cs typeface="Courier New" panose="02070309020205020404" pitchFamily="49" charset="0"/>
              </a:rPr>
              <a:t>docker run </a:t>
            </a:r>
            <a:r>
              <a:rPr lang="en-US" dirty="0">
                <a:solidFill>
                  <a:schemeClr val="bg2">
                    <a:lumMod val="90000"/>
                  </a:schemeClr>
                </a:solidFill>
                <a:latin typeface="Courier New" panose="02070309020205020404" pitchFamily="49" charset="0"/>
                <a:cs typeface="Courier New" panose="02070309020205020404" pitchFamily="49" charset="0"/>
              </a:rPr>
              <a:t>[</a:t>
            </a:r>
            <a:r>
              <a:rPr lang="en-US" dirty="0">
                <a:effectLst>
                  <a:glow rad="50800">
                    <a:srgbClr val="FF0000">
                      <a:alpha val="75000"/>
                    </a:srgbClr>
                  </a:glow>
                </a:effectLst>
              </a:rPr>
              <a:t>-</a:t>
            </a:r>
            <a:r>
              <a:rPr lang="en-US" b="1" dirty="0">
                <a:effectLst>
                  <a:glow rad="50800">
                    <a:srgbClr val="FF0000">
                      <a:alpha val="75000"/>
                    </a:srgbClr>
                  </a:glow>
                </a:effectLst>
              </a:rPr>
              <a:t>flags</a:t>
            </a:r>
            <a:r>
              <a:rPr lang="en-US" dirty="0">
                <a:solidFill>
                  <a:srgbClr val="BEBEC1"/>
                </a:solidFill>
                <a:latin typeface="Courier New" panose="02070309020205020404" pitchFamily="49" charset="0"/>
                <a:cs typeface="Courier New" panose="02070309020205020404" pitchFamily="49" charset="0"/>
              </a:rPr>
              <a:t>]</a:t>
            </a:r>
            <a:r>
              <a:rPr lang="en-US" b="1" dirty="0">
                <a:solidFill>
                  <a:srgbClr val="BEBEC1"/>
                </a:solidFill>
                <a:effectLst>
                  <a:glow rad="50800">
                    <a:srgbClr val="FF0000">
                      <a:alpha val="75000"/>
                    </a:srgbClr>
                  </a:glow>
                </a:effectLst>
              </a:rPr>
              <a:t> </a:t>
            </a:r>
            <a:r>
              <a:rPr lang="en-US" dirty="0">
                <a:solidFill>
                  <a:srgbClr val="BEBEC1"/>
                </a:solidFill>
                <a:latin typeface="Courier New" panose="02070309020205020404" pitchFamily="49" charset="0"/>
                <a:cs typeface="Courier New" panose="02070309020205020404" pitchFamily="49" charset="0"/>
              </a:rPr>
              <a:t>[</a:t>
            </a:r>
            <a:r>
              <a:rPr lang="en-US" b="1" dirty="0">
                <a:effectLst>
                  <a:glow rad="50800">
                    <a:srgbClr val="FF0000">
                      <a:alpha val="75000"/>
                    </a:srgbClr>
                  </a:glow>
                </a:effectLst>
              </a:rPr>
              <a:t>image-name</a:t>
            </a:r>
            <a:r>
              <a:rPr lang="en-US" dirty="0">
                <a:solidFill>
                  <a:srgbClr val="BEBEC1"/>
                </a:solidFill>
                <a:latin typeface="Courier New" panose="02070309020205020404" pitchFamily="49" charset="0"/>
                <a:cs typeface="Courier New" panose="02070309020205020404" pitchFamily="49" charset="0"/>
              </a:rPr>
              <a:t>]</a:t>
            </a:r>
            <a:endParaRPr lang="en-US" dirty="0">
              <a:solidFill>
                <a:srgbClr val="BEBEC1"/>
              </a:solidFill>
              <a:effectLst>
                <a:glow rad="50800">
                  <a:srgbClr val="FF0000">
                    <a:alpha val="75000"/>
                  </a:srgbClr>
                </a:glow>
              </a:effectLst>
            </a:endParaRPr>
          </a:p>
          <a:p>
            <a:pPr lvl="3"/>
            <a:r>
              <a:rPr lang="en-US" sz="1800" b="1" dirty="0"/>
              <a:t>-d   </a:t>
            </a:r>
            <a:r>
              <a:rPr lang="en-US" sz="1800" i="1" dirty="0"/>
              <a:t># run in detached status</a:t>
            </a:r>
          </a:p>
          <a:p>
            <a:pPr lvl="3"/>
            <a:r>
              <a:rPr lang="en-US" sz="1800" b="1" dirty="0"/>
              <a:t>-p “3333:7777”    </a:t>
            </a:r>
            <a:r>
              <a:rPr lang="en-US" sz="1800" b="1" i="1" dirty="0"/>
              <a:t> </a:t>
            </a:r>
            <a:r>
              <a:rPr lang="en-US" sz="1800" i="1" dirty="0"/>
              <a:t># 3333 is external exposed port and 7777 is internal port</a:t>
            </a:r>
          </a:p>
        </p:txBody>
      </p:sp>
      <p:sp>
        <p:nvSpPr>
          <p:cNvPr id="4" name="Slide Number Placeholder 3"/>
          <p:cNvSpPr>
            <a:spLocks noGrp="1"/>
          </p:cNvSpPr>
          <p:nvPr>
            <p:ph type="sldNum" sz="quarter" idx="12"/>
          </p:nvPr>
        </p:nvSpPr>
        <p:spPr/>
        <p:txBody>
          <a:bodyPr/>
          <a:lstStyle/>
          <a:p>
            <a:fld id="{B6F15528-21DE-4FAA-801E-634DDDAF4B2B}" type="slidenum">
              <a:rPr lang="en-US" smtClean="0"/>
              <a:pPr/>
              <a:t>32</a:t>
            </a:fld>
            <a:endParaRPr lang="en-US" dirty="0"/>
          </a:p>
        </p:txBody>
      </p:sp>
      <p:sp>
        <p:nvSpPr>
          <p:cNvPr id="8" name="TextBox 7"/>
          <p:cNvSpPr txBox="1"/>
          <p:nvPr/>
        </p:nvSpPr>
        <p:spPr>
          <a:xfrm>
            <a:off x="1140657" y="6007018"/>
            <a:ext cx="6857999" cy="652486"/>
          </a:xfrm>
          <a:prstGeom prst="rect">
            <a:avLst/>
          </a:prstGeom>
          <a:solidFill>
            <a:srgbClr val="FFFF00"/>
          </a:solidFill>
          <a:ln w="101600">
            <a:solidFill>
              <a:schemeClr val="tx1"/>
            </a:solidFill>
          </a:ln>
        </p:spPr>
        <p:txBody>
          <a:bodyPr wrap="square" lIns="18288" tIns="18288" rIns="18288" bIns="18288" rtlCol="0" anchor="b" anchorCtr="0">
            <a:spAutoFit/>
          </a:bodyPr>
          <a:lstStyle/>
          <a:p>
            <a:pPr marL="0" lvl="2"/>
            <a:endParaRPr lang="en-US" sz="600" b="1" dirty="0"/>
          </a:p>
          <a:p>
            <a:pPr marL="0" lvl="2"/>
            <a:r>
              <a:rPr lang="en-US" sz="2800" b="1" dirty="0"/>
              <a:t>      </a:t>
            </a:r>
            <a:r>
              <a:rPr lang="en-US" sz="2000" b="1" dirty="0">
                <a:latin typeface="Courier New" panose="02070309020205020404" pitchFamily="49" charset="0"/>
                <a:cs typeface="Courier New" panose="02070309020205020404" pitchFamily="49" charset="0"/>
              </a:rPr>
              <a:t>docker run –d  –p “6379:6379”  </a:t>
            </a:r>
            <a:r>
              <a:rPr lang="en-US" sz="2000" b="1" dirty="0" err="1">
                <a:latin typeface="Courier New" panose="02070309020205020404" pitchFamily="49" charset="0"/>
                <a:cs typeface="Courier New" panose="02070309020205020404" pitchFamily="49" charset="0"/>
              </a:rPr>
              <a:t>redis</a:t>
            </a:r>
            <a:endParaRPr lang="en-US" sz="2000" dirty="0">
              <a:latin typeface="Courier New" panose="02070309020205020404" pitchFamily="49" charset="0"/>
              <a:cs typeface="Courier New" panose="02070309020205020404" pitchFamily="49" charset="0"/>
            </a:endParaRPr>
          </a:p>
          <a:p>
            <a:pPr marL="0" lvl="2"/>
            <a:endParaRPr lang="en-US" sz="600" b="1" dirty="0"/>
          </a:p>
        </p:txBody>
      </p:sp>
      <p:sp>
        <p:nvSpPr>
          <p:cNvPr id="7" name="TextBox 6"/>
          <p:cNvSpPr txBox="1"/>
          <p:nvPr/>
        </p:nvSpPr>
        <p:spPr>
          <a:xfrm>
            <a:off x="7924800" y="11446"/>
            <a:ext cx="1213020" cy="369332"/>
          </a:xfrm>
          <a:prstGeom prst="rect">
            <a:avLst/>
          </a:prstGeom>
          <a:noFill/>
        </p:spPr>
        <p:txBody>
          <a:bodyPr wrap="square" rtlCol="0">
            <a:spAutoFit/>
          </a:bodyPr>
          <a:lstStyle/>
          <a:p>
            <a:pPr algn="r"/>
            <a:r>
              <a:rPr lang="en-US" b="1" i="1" dirty="0">
                <a:solidFill>
                  <a:srgbClr val="FFFFFF"/>
                </a:solidFill>
              </a:rPr>
              <a:t>Beginner</a:t>
            </a:r>
          </a:p>
        </p:txBody>
      </p:sp>
    </p:spTree>
    <p:extLst>
      <p:ext uri="{BB962C8B-B14F-4D97-AF65-F5344CB8AC3E}">
        <p14:creationId xmlns:p14="http://schemas.microsoft.com/office/powerpoint/2010/main" val="1776766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anim calcmode="lin" valueType="num">
                                      <p:cBhvr additive="base">
                                        <p:cTn id="13" dur="500" fill="hold"/>
                                        <p:tgtEl>
                                          <p:spTgt spid="6">
                                            <p:txEl>
                                              <p:pRg st="3" end="3"/>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
                                            <p:txEl>
                                              <p:pRg st="7" end="7"/>
                                            </p:txEl>
                                          </p:spTgt>
                                        </p:tgtEl>
                                        <p:attrNameLst>
                                          <p:attrName>style.visibility</p:attrName>
                                        </p:attrNameLst>
                                      </p:cBhvr>
                                      <p:to>
                                        <p:strVal val="visible"/>
                                      </p:to>
                                    </p:set>
                                    <p:anim calcmode="lin" valueType="num">
                                      <p:cBhvr additive="base">
                                        <p:cTn id="19" dur="500" fill="hold"/>
                                        <p:tgtEl>
                                          <p:spTgt spid="6">
                                            <p:txEl>
                                              <p:pRg st="7" end="7"/>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6">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6">
                                            <p:txEl>
                                              <p:pRg st="9" end="9"/>
                                            </p:txEl>
                                          </p:spTgt>
                                        </p:tgtEl>
                                        <p:attrNameLst>
                                          <p:attrName>style.visibility</p:attrName>
                                        </p:attrNameLst>
                                      </p:cBhvr>
                                      <p:to>
                                        <p:strVal val="visible"/>
                                      </p:to>
                                    </p:set>
                                    <p:anim calcmode="lin" valueType="num">
                                      <p:cBhvr additive="base">
                                        <p:cTn id="25" dur="500" fill="hold"/>
                                        <p:tgtEl>
                                          <p:spTgt spid="6">
                                            <p:txEl>
                                              <p:pRg st="9" end="9"/>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6">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6">
                                            <p:txEl>
                                              <p:pRg st="10" end="10"/>
                                            </p:txEl>
                                          </p:spTgt>
                                        </p:tgtEl>
                                        <p:attrNameLst>
                                          <p:attrName>style.visibility</p:attrName>
                                        </p:attrNameLst>
                                      </p:cBhvr>
                                      <p:to>
                                        <p:strVal val="visible"/>
                                      </p:to>
                                    </p:set>
                                    <p:anim calcmode="lin" valueType="num">
                                      <p:cBhvr additive="base">
                                        <p:cTn id="31" dur="500" fill="hold"/>
                                        <p:tgtEl>
                                          <p:spTgt spid="6">
                                            <p:txEl>
                                              <p:pRg st="10" end="10"/>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6">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6">
                                            <p:txEl>
                                              <p:pRg st="11" end="11"/>
                                            </p:txEl>
                                          </p:spTgt>
                                        </p:tgtEl>
                                        <p:attrNameLst>
                                          <p:attrName>style.visibility</p:attrName>
                                        </p:attrNameLst>
                                      </p:cBhvr>
                                      <p:to>
                                        <p:strVal val="visible"/>
                                      </p:to>
                                    </p:set>
                                    <p:anim calcmode="lin" valueType="num">
                                      <p:cBhvr additive="base">
                                        <p:cTn id="37" dur="500" fill="hold"/>
                                        <p:tgtEl>
                                          <p:spTgt spid="6">
                                            <p:txEl>
                                              <p:pRg st="11" end="11"/>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6">
                                            <p:txEl>
                                              <p:pRg st="11" end="11"/>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6">
                                            <p:txEl>
                                              <p:pRg st="12" end="12"/>
                                            </p:txEl>
                                          </p:spTgt>
                                        </p:tgtEl>
                                        <p:attrNameLst>
                                          <p:attrName>style.visibility</p:attrName>
                                        </p:attrNameLst>
                                      </p:cBhvr>
                                      <p:to>
                                        <p:strVal val="visible"/>
                                      </p:to>
                                    </p:set>
                                    <p:anim calcmode="lin" valueType="num">
                                      <p:cBhvr additive="base">
                                        <p:cTn id="43" dur="500" fill="hold"/>
                                        <p:tgtEl>
                                          <p:spTgt spid="6">
                                            <p:txEl>
                                              <p:pRg st="12" end="12"/>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6">
                                            <p:txEl>
                                              <p:pRg st="12" end="12"/>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6">
                                            <p:txEl>
                                              <p:pRg st="13" end="13"/>
                                            </p:txEl>
                                          </p:spTgt>
                                        </p:tgtEl>
                                        <p:attrNameLst>
                                          <p:attrName>style.visibility</p:attrName>
                                        </p:attrNameLst>
                                      </p:cBhvr>
                                      <p:to>
                                        <p:strVal val="visible"/>
                                      </p:to>
                                    </p:set>
                                    <p:anim calcmode="lin" valueType="num">
                                      <p:cBhvr additive="base">
                                        <p:cTn id="49" dur="500" fill="hold"/>
                                        <p:tgtEl>
                                          <p:spTgt spid="6">
                                            <p:txEl>
                                              <p:pRg st="13" end="13"/>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6">
                                            <p:txEl>
                                              <p:pRg st="13" end="13"/>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8"/>
                                        </p:tgtEl>
                                        <p:attrNameLst>
                                          <p:attrName>style.visibility</p:attrName>
                                        </p:attrNameLst>
                                      </p:cBhvr>
                                      <p:to>
                                        <p:strVal val="visible"/>
                                      </p:to>
                                    </p:set>
                                    <p:anim calcmode="lin" valueType="num">
                                      <p:cBhvr additive="base">
                                        <p:cTn id="55" dur="500" fill="hold"/>
                                        <p:tgtEl>
                                          <p:spTgt spid="8"/>
                                        </p:tgtEl>
                                        <p:attrNameLst>
                                          <p:attrName>ppt_x</p:attrName>
                                        </p:attrNameLst>
                                      </p:cBhvr>
                                      <p:tavLst>
                                        <p:tav tm="0">
                                          <p:val>
                                            <p:strVal val="#ppt_x"/>
                                          </p:val>
                                        </p:tav>
                                        <p:tav tm="100000">
                                          <p:val>
                                            <p:strVal val="#ppt_x"/>
                                          </p:val>
                                        </p:tav>
                                      </p:tavLst>
                                    </p:anim>
                                    <p:anim calcmode="lin" valueType="num">
                                      <p:cBhvr additive="base">
                                        <p:cTn id="5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57200" y="155448"/>
            <a:ext cx="8229600" cy="606552"/>
          </a:xfrm>
        </p:spPr>
        <p:txBody>
          <a:bodyPr>
            <a:normAutofit fontScale="90000"/>
          </a:bodyPr>
          <a:lstStyle/>
          <a:p>
            <a:r>
              <a:rPr lang="en-US" sz="4000" dirty="0">
                <a:solidFill>
                  <a:schemeClr val="accent1"/>
                </a:solidFill>
                <a:latin typeface="Roboto" charset="0"/>
                <a:ea typeface="Roboto" charset="0"/>
                <a:cs typeface="Roboto" charset="0"/>
              </a:rPr>
              <a:t>Lesson 2 – </a:t>
            </a:r>
            <a:r>
              <a:rPr lang="en-US" sz="4000" dirty="0" err="1">
                <a:solidFill>
                  <a:schemeClr val="accent1"/>
                </a:solidFill>
                <a:latin typeface="Roboto" charset="0"/>
                <a:ea typeface="Roboto" charset="0"/>
                <a:cs typeface="Roboto" charset="0"/>
              </a:rPr>
              <a:t>Docker</a:t>
            </a:r>
            <a:r>
              <a:rPr lang="en-US" sz="4000" dirty="0">
                <a:solidFill>
                  <a:schemeClr val="accent1"/>
                </a:solidFill>
                <a:latin typeface="Roboto" charset="0"/>
                <a:ea typeface="Roboto" charset="0"/>
                <a:cs typeface="Roboto" charset="0"/>
              </a:rPr>
              <a:t> run </a:t>
            </a:r>
            <a:r>
              <a:rPr lang="en-US" sz="4000" dirty="0" smtClean="0">
                <a:solidFill>
                  <a:schemeClr val="accent1"/>
                </a:solidFill>
                <a:latin typeface="Roboto" charset="0"/>
                <a:ea typeface="Roboto" charset="0"/>
                <a:cs typeface="Roboto" charset="0"/>
              </a:rPr>
              <a:t>graphite</a:t>
            </a:r>
            <a:r>
              <a:rPr lang="en-US" dirty="0" smtClean="0"/>
              <a:t> </a:t>
            </a:r>
            <a:endParaRPr lang="en-US" dirty="0"/>
          </a:p>
        </p:txBody>
      </p:sp>
      <p:sp>
        <p:nvSpPr>
          <p:cNvPr id="6" name="Content Placeholder 5"/>
          <p:cNvSpPr>
            <a:spLocks noGrp="1"/>
          </p:cNvSpPr>
          <p:nvPr>
            <p:ph idx="1"/>
          </p:nvPr>
        </p:nvSpPr>
        <p:spPr>
          <a:xfrm>
            <a:off x="0" y="838200"/>
            <a:ext cx="9144000" cy="6019799"/>
          </a:xfrm>
          <a:solidFill>
            <a:schemeClr val="bg1"/>
          </a:solidFill>
        </p:spPr>
        <p:txBody>
          <a:bodyPr>
            <a:noAutofit/>
          </a:bodyPr>
          <a:lstStyle/>
          <a:p>
            <a:r>
              <a:rPr lang="en-US" sz="2400" dirty="0">
                <a:latin typeface="Roboto" charset="0"/>
                <a:ea typeface="Roboto" charset="0"/>
                <a:cs typeface="Roboto" charset="0"/>
              </a:rPr>
              <a:t>You got </a:t>
            </a:r>
            <a:r>
              <a:rPr lang="en-US" sz="2400" dirty="0" smtClean="0">
                <a:latin typeface="Roboto" charset="0"/>
                <a:ea typeface="Roboto" charset="0"/>
                <a:cs typeface="Roboto" charset="0"/>
              </a:rPr>
              <a:t>it</a:t>
            </a:r>
            <a:endParaRPr lang="en-US" sz="2400" dirty="0">
              <a:latin typeface="Roboto" charset="0"/>
              <a:ea typeface="Roboto" charset="0"/>
              <a:cs typeface="Roboto" charset="0"/>
            </a:endParaRPr>
          </a:p>
          <a:p>
            <a:pPr lvl="1"/>
            <a:r>
              <a:rPr lang="en-US" sz="2200" b="1" dirty="0">
                <a:latin typeface="Roboto" charset="0"/>
                <a:ea typeface="Roboto" charset="0"/>
                <a:cs typeface="Roboto" charset="0"/>
              </a:rPr>
              <a:t>Start Graphite (GUI and Service)</a:t>
            </a:r>
          </a:p>
          <a:p>
            <a:pPr lvl="2"/>
            <a:r>
              <a:rPr lang="en-US" sz="2000" b="1" dirty="0">
                <a:solidFill>
                  <a:srgbClr val="000000"/>
                </a:solidFill>
                <a:latin typeface="Roboto" charset="0"/>
                <a:ea typeface="Roboto" charset="0"/>
                <a:cs typeface="Roboto" charset="0"/>
              </a:rPr>
              <a:t>Image</a:t>
            </a:r>
            <a:r>
              <a:rPr lang="en-US" sz="2000" b="1" dirty="0" smtClean="0">
                <a:solidFill>
                  <a:srgbClr val="000000"/>
                </a:solidFill>
                <a:latin typeface="Roboto" charset="0"/>
                <a:ea typeface="Roboto" charset="0"/>
                <a:cs typeface="Roboto" charset="0"/>
              </a:rPr>
              <a:t> </a:t>
            </a:r>
            <a:r>
              <a:rPr lang="en-US" sz="2000" b="1" dirty="0">
                <a:solidFill>
                  <a:srgbClr val="000000"/>
                </a:solidFill>
                <a:latin typeface="Roboto" charset="0"/>
                <a:ea typeface="Roboto" charset="0"/>
                <a:cs typeface="Roboto" charset="0"/>
              </a:rPr>
              <a:t>name </a:t>
            </a:r>
            <a:r>
              <a:rPr lang="en-US" sz="2000" dirty="0">
                <a:solidFill>
                  <a:srgbClr val="000000"/>
                </a:solidFill>
                <a:latin typeface="Roboto" charset="0"/>
                <a:ea typeface="Roboto" charset="0"/>
                <a:cs typeface="Roboto" charset="0"/>
              </a:rPr>
              <a:t>is sitespeedio/graphite</a:t>
            </a:r>
          </a:p>
          <a:p>
            <a:pPr lvl="2"/>
            <a:r>
              <a:rPr lang="en-US" sz="2000" dirty="0">
                <a:solidFill>
                  <a:srgbClr val="000000"/>
                </a:solidFill>
                <a:latin typeface="Roboto" charset="0"/>
                <a:ea typeface="Roboto" charset="0"/>
                <a:cs typeface="Roboto" charset="0"/>
              </a:rPr>
              <a:t>GUI Ports: Internal 8780 exposed as 80</a:t>
            </a:r>
          </a:p>
          <a:p>
            <a:pPr lvl="2"/>
            <a:r>
              <a:rPr lang="en-US" sz="2000" dirty="0">
                <a:solidFill>
                  <a:srgbClr val="000000"/>
                </a:solidFill>
                <a:latin typeface="Roboto" charset="0"/>
                <a:ea typeface="Roboto" charset="0"/>
                <a:cs typeface="Roboto" charset="0"/>
              </a:rPr>
              <a:t>Service Ports: Internal 2003 exposed as 2003</a:t>
            </a:r>
          </a:p>
          <a:p>
            <a:pPr lvl="2"/>
            <a:endParaRPr lang="en-US" dirty="0"/>
          </a:p>
          <a:p>
            <a:pPr lvl="2"/>
            <a:endParaRPr lang="en-US" b="1"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33</a:t>
            </a:fld>
            <a:endParaRPr lang="en-US" dirty="0"/>
          </a:p>
        </p:txBody>
      </p:sp>
      <p:sp>
        <p:nvSpPr>
          <p:cNvPr id="8" name="TextBox 7"/>
          <p:cNvSpPr txBox="1"/>
          <p:nvPr/>
        </p:nvSpPr>
        <p:spPr>
          <a:xfrm>
            <a:off x="0" y="5865912"/>
            <a:ext cx="9144000" cy="806375"/>
          </a:xfrm>
          <a:prstGeom prst="rect">
            <a:avLst/>
          </a:prstGeom>
          <a:solidFill>
            <a:srgbClr val="FFFF00"/>
          </a:solidFill>
          <a:ln w="101600">
            <a:solidFill>
              <a:schemeClr val="tx1"/>
            </a:solidFill>
          </a:ln>
        </p:spPr>
        <p:txBody>
          <a:bodyPr wrap="square" lIns="18288" tIns="18288" rIns="18288" bIns="18288" rtlCol="0" anchor="b" anchorCtr="0">
            <a:spAutoFit/>
          </a:bodyPr>
          <a:lstStyle/>
          <a:p>
            <a:pPr marL="0" lvl="2" algn="ctr"/>
            <a:endParaRPr lang="en-US" sz="600" b="1" dirty="0"/>
          </a:p>
          <a:p>
            <a:pPr marL="0" lvl="2" algn="ctr"/>
            <a:endParaRPr lang="en-US" sz="900" b="1" dirty="0">
              <a:latin typeface="Courier New" panose="02070309020205020404" pitchFamily="49" charset="0"/>
              <a:cs typeface="Courier New" panose="02070309020205020404" pitchFamily="49" charset="0"/>
            </a:endParaRPr>
          </a:p>
          <a:p>
            <a:pPr marL="0" lvl="2" algn="ctr"/>
            <a:r>
              <a:rPr lang="en-US" sz="2000" b="1" dirty="0" err="1">
                <a:latin typeface="Courier New" panose="02070309020205020404" pitchFamily="49" charset="0"/>
                <a:cs typeface="Courier New" panose="02070309020205020404" pitchFamily="49" charset="0"/>
              </a:rPr>
              <a:t>docker</a:t>
            </a:r>
            <a:r>
              <a:rPr lang="en-US" sz="2000" b="1" dirty="0">
                <a:latin typeface="Courier New" panose="02070309020205020404" pitchFamily="49" charset="0"/>
                <a:cs typeface="Courier New" panose="02070309020205020404" pitchFamily="49" charset="0"/>
              </a:rPr>
              <a:t> run -p</a:t>
            </a:r>
            <a:r>
              <a:rPr lang="mr-IN" sz="2000" b="1" dirty="0">
                <a:latin typeface="Courier New" panose="02070309020205020404" pitchFamily="49" charset="0"/>
                <a:cs typeface="Courier New" panose="02070309020205020404" pitchFamily="49" charset="0"/>
              </a:rPr>
              <a:t> "8780:80”</a:t>
            </a:r>
            <a:r>
              <a:rPr lang="en-US" sz="2000" b="1" dirty="0">
                <a:latin typeface="Courier New" panose="02070309020205020404" pitchFamily="49" charset="0"/>
                <a:cs typeface="Courier New" panose="02070309020205020404" pitchFamily="49" charset="0"/>
              </a:rPr>
              <a:t> </a:t>
            </a:r>
            <a:r>
              <a:rPr lang="mr-IN" sz="2000" b="1" dirty="0">
                <a:latin typeface="Courier New" panose="02070309020205020404" pitchFamily="49" charset="0"/>
                <a:cs typeface="Courier New" panose="02070309020205020404" pitchFamily="49" charset="0"/>
              </a:rPr>
              <a:t>–</a:t>
            </a:r>
            <a:r>
              <a:rPr lang="en-US" sz="2000" b="1" dirty="0">
                <a:latin typeface="Courier New" panose="02070309020205020404" pitchFamily="49" charset="0"/>
                <a:cs typeface="Courier New" panose="02070309020205020404" pitchFamily="49" charset="0"/>
              </a:rPr>
              <a:t>p </a:t>
            </a:r>
            <a:r>
              <a:rPr lang="mr-IN" sz="2000" b="1" dirty="0">
                <a:latin typeface="Courier New" panose="02070309020205020404" pitchFamily="49" charset="0"/>
                <a:cs typeface="Courier New" panose="02070309020205020404" pitchFamily="49" charset="0"/>
              </a:rPr>
              <a:t>"2003:2003”</a:t>
            </a:r>
            <a:r>
              <a:rPr lang="en-US" sz="2000" b="1" dirty="0">
                <a:latin typeface="Courier New" panose="02070309020205020404" pitchFamily="49" charset="0"/>
                <a:cs typeface="Courier New" panose="02070309020205020404" pitchFamily="49" charset="0"/>
              </a:rPr>
              <a:t> </a:t>
            </a:r>
            <a:r>
              <a:rPr lang="mr-IN" sz="2000" b="1" dirty="0">
                <a:latin typeface="Courier New" panose="02070309020205020404" pitchFamily="49" charset="0"/>
                <a:cs typeface="Courier New" panose="02070309020205020404" pitchFamily="49" charset="0"/>
              </a:rPr>
              <a:t>sitespeedio/graphite</a:t>
            </a:r>
            <a:endParaRPr lang="en-US" sz="2000" b="1" dirty="0">
              <a:latin typeface="Courier New" panose="02070309020205020404" pitchFamily="49" charset="0"/>
              <a:cs typeface="Courier New" panose="02070309020205020404" pitchFamily="49" charset="0"/>
            </a:endParaRPr>
          </a:p>
          <a:p>
            <a:pPr marL="0" lvl="2" algn="ctr"/>
            <a:endParaRPr lang="en-US" sz="900" dirty="0">
              <a:latin typeface="Courier New" panose="02070309020205020404" pitchFamily="49" charset="0"/>
              <a:cs typeface="Courier New" panose="02070309020205020404" pitchFamily="49" charset="0"/>
            </a:endParaRPr>
          </a:p>
          <a:p>
            <a:pPr marL="0" lvl="2"/>
            <a:endParaRPr lang="en-US" sz="600" b="1" dirty="0"/>
          </a:p>
        </p:txBody>
      </p:sp>
      <p:sp>
        <p:nvSpPr>
          <p:cNvPr id="7" name="TextBox 6"/>
          <p:cNvSpPr txBox="1"/>
          <p:nvPr/>
        </p:nvSpPr>
        <p:spPr>
          <a:xfrm>
            <a:off x="7924800" y="11446"/>
            <a:ext cx="1213020" cy="369332"/>
          </a:xfrm>
          <a:prstGeom prst="rect">
            <a:avLst/>
          </a:prstGeom>
          <a:noFill/>
        </p:spPr>
        <p:txBody>
          <a:bodyPr wrap="square" rtlCol="0">
            <a:spAutoFit/>
          </a:bodyPr>
          <a:lstStyle/>
          <a:p>
            <a:pPr algn="r"/>
            <a:r>
              <a:rPr lang="en-US" b="1" i="1" dirty="0">
                <a:solidFill>
                  <a:srgbClr val="FFFFFF"/>
                </a:solidFill>
              </a:rPr>
              <a:t>Beginner</a:t>
            </a:r>
          </a:p>
        </p:txBody>
      </p:sp>
    </p:spTree>
    <p:extLst>
      <p:ext uri="{BB962C8B-B14F-4D97-AF65-F5344CB8AC3E}">
        <p14:creationId xmlns:p14="http://schemas.microsoft.com/office/powerpoint/2010/main" val="4179606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anim calcmode="lin" valueType="num">
                                      <p:cBhvr additive="base">
                                        <p:cTn id="13"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anim calcmode="lin" valueType="num">
                                      <p:cBhvr additive="base">
                                        <p:cTn id="19"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6">
                                            <p:txEl>
                                              <p:pRg st="3" end="3"/>
                                            </p:txEl>
                                          </p:spTgt>
                                        </p:tgtEl>
                                        <p:attrNameLst>
                                          <p:attrName>style.visibility</p:attrName>
                                        </p:attrNameLst>
                                      </p:cBhvr>
                                      <p:to>
                                        <p:strVal val="visible"/>
                                      </p:to>
                                    </p:set>
                                    <p:anim calcmode="lin" valueType="num">
                                      <p:cBhvr additive="base">
                                        <p:cTn id="25" dur="500" fill="hold"/>
                                        <p:tgtEl>
                                          <p:spTgt spid="6">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6">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6">
                                            <p:txEl>
                                              <p:pRg st="4" end="4"/>
                                            </p:txEl>
                                          </p:spTgt>
                                        </p:tgtEl>
                                        <p:attrNameLst>
                                          <p:attrName>style.visibility</p:attrName>
                                        </p:attrNameLst>
                                      </p:cBhvr>
                                      <p:to>
                                        <p:strVal val="visible"/>
                                      </p:to>
                                    </p:set>
                                    <p:anim calcmode="lin" valueType="num">
                                      <p:cBhvr additive="base">
                                        <p:cTn id="31" dur="500" fill="hold"/>
                                        <p:tgtEl>
                                          <p:spTgt spid="6">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6">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8"/>
                                        </p:tgtEl>
                                        <p:attrNameLst>
                                          <p:attrName>style.visibility</p:attrName>
                                        </p:attrNameLst>
                                      </p:cBhvr>
                                      <p:to>
                                        <p:strVal val="visible"/>
                                      </p:to>
                                    </p:set>
                                    <p:anim calcmode="lin" valueType="num">
                                      <p:cBhvr additive="base">
                                        <p:cTn id="37" dur="500" fill="hold"/>
                                        <p:tgtEl>
                                          <p:spTgt spid="8"/>
                                        </p:tgtEl>
                                        <p:attrNameLst>
                                          <p:attrName>ppt_x</p:attrName>
                                        </p:attrNameLst>
                                      </p:cBhvr>
                                      <p:tavLst>
                                        <p:tav tm="0">
                                          <p:val>
                                            <p:strVal val="#ppt_x"/>
                                          </p:val>
                                        </p:tav>
                                        <p:tav tm="100000">
                                          <p:val>
                                            <p:strVal val="#ppt_x"/>
                                          </p:val>
                                        </p:tav>
                                      </p:tavLst>
                                    </p:anim>
                                    <p:anim calcmode="lin" valueType="num">
                                      <p:cBhvr additive="base">
                                        <p:cTn id="3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57200" y="155448"/>
            <a:ext cx="8229600" cy="606552"/>
          </a:xfrm>
        </p:spPr>
        <p:txBody>
          <a:bodyPr>
            <a:normAutofit fontScale="90000"/>
          </a:bodyPr>
          <a:lstStyle/>
          <a:p>
            <a:r>
              <a:rPr lang="en-US" sz="4000" dirty="0">
                <a:solidFill>
                  <a:schemeClr val="accent1"/>
                </a:solidFill>
                <a:latin typeface="Roboto" charset="0"/>
                <a:ea typeface="Roboto" charset="0"/>
                <a:cs typeface="Roboto" charset="0"/>
              </a:rPr>
              <a:t>Lesson 3 – Starting the </a:t>
            </a:r>
            <a:r>
              <a:rPr lang="en-US" sz="4000" dirty="0" smtClean="0">
                <a:solidFill>
                  <a:schemeClr val="accent1"/>
                </a:solidFill>
                <a:latin typeface="Roboto" charset="0"/>
                <a:ea typeface="Roboto" charset="0"/>
                <a:cs typeface="Roboto" charset="0"/>
              </a:rPr>
              <a:t>App</a:t>
            </a:r>
            <a:endParaRPr lang="en-US" dirty="0"/>
          </a:p>
        </p:txBody>
      </p:sp>
      <p:sp>
        <p:nvSpPr>
          <p:cNvPr id="6" name="Content Placeholder 5"/>
          <p:cNvSpPr>
            <a:spLocks noGrp="1"/>
          </p:cNvSpPr>
          <p:nvPr>
            <p:ph idx="1"/>
          </p:nvPr>
        </p:nvSpPr>
        <p:spPr>
          <a:xfrm>
            <a:off x="0" y="838200"/>
            <a:ext cx="9144000" cy="6019799"/>
          </a:xfrm>
          <a:solidFill>
            <a:schemeClr val="bg1"/>
          </a:solidFill>
        </p:spPr>
        <p:txBody>
          <a:bodyPr>
            <a:noAutofit/>
          </a:bodyPr>
          <a:lstStyle/>
          <a:p>
            <a:pPr marL="438912" lvl="2" indent="-320040">
              <a:spcBef>
                <a:spcPts val="0"/>
              </a:spcBef>
              <a:buClr>
                <a:schemeClr val="accent1"/>
              </a:buClr>
              <a:buSzPct val="80000"/>
              <a:buFont typeface="Wingdings 2"/>
              <a:buChar char=""/>
            </a:pPr>
            <a:r>
              <a:rPr lang="en-US" dirty="0">
                <a:latin typeface="Roboto" charset="0"/>
                <a:ea typeface="Roboto" charset="0"/>
                <a:cs typeface="Roboto" charset="0"/>
              </a:rPr>
              <a:t>On VirtualBox click “Activities” and “IntelliJ”</a:t>
            </a:r>
          </a:p>
          <a:p>
            <a:pPr marL="1673352" lvl="8" indent="-320040">
              <a:spcBef>
                <a:spcPts val="0"/>
              </a:spcBef>
              <a:buSzPct val="80000"/>
              <a:buFont typeface="Wingdings 2"/>
              <a:buChar char=""/>
            </a:pPr>
            <a:endParaRPr lang="en-US" dirty="0"/>
          </a:p>
          <a:p>
            <a:pPr marL="438912" lvl="2" indent="-320040">
              <a:spcBef>
                <a:spcPts val="0"/>
              </a:spcBef>
              <a:buClr>
                <a:schemeClr val="accent1"/>
              </a:buClr>
              <a:buSzPct val="80000"/>
              <a:buFont typeface="Wingdings 2"/>
              <a:buChar char=""/>
            </a:pPr>
            <a:r>
              <a:rPr lang="en-US" dirty="0">
                <a:latin typeface="Roboto" charset="0"/>
                <a:ea typeface="Roboto" charset="0"/>
                <a:cs typeface="Roboto" charset="0"/>
              </a:rPr>
              <a:t>In this design the </a:t>
            </a:r>
            <a:r>
              <a:rPr lang="en-US" u="sng" dirty="0">
                <a:latin typeface="Roboto" charset="0"/>
                <a:ea typeface="Roboto" charset="0"/>
                <a:cs typeface="Roboto" charset="0"/>
              </a:rPr>
              <a:t>Gateway</a:t>
            </a:r>
            <a:r>
              <a:rPr lang="en-US" dirty="0">
                <a:latin typeface="Roboto" charset="0"/>
                <a:ea typeface="Roboto" charset="0"/>
                <a:cs typeface="Roboto" charset="0"/>
              </a:rPr>
              <a:t> service must be started </a:t>
            </a:r>
            <a:r>
              <a:rPr lang="en-US" dirty="0" smtClean="0">
                <a:latin typeface="Roboto" charset="0"/>
                <a:ea typeface="Roboto" charset="0"/>
                <a:cs typeface="Roboto" charset="0"/>
              </a:rPr>
              <a:t>first</a:t>
            </a:r>
            <a:endParaRPr lang="en-US" dirty="0">
              <a:latin typeface="Roboto" charset="0"/>
              <a:ea typeface="Roboto" charset="0"/>
              <a:cs typeface="Roboto" charset="0"/>
            </a:endParaRPr>
          </a:p>
          <a:p>
            <a:pPr lvl="1"/>
            <a:r>
              <a:rPr lang="en-US" sz="2000" dirty="0">
                <a:latin typeface="Roboto" charset="0"/>
                <a:ea typeface="Roboto" charset="0"/>
                <a:cs typeface="Roboto" charset="0"/>
              </a:rPr>
              <a:t>The Gateway is used to route consuming application traffic</a:t>
            </a:r>
          </a:p>
          <a:p>
            <a:pPr lvl="2"/>
            <a:r>
              <a:rPr lang="en-US" sz="1800" dirty="0">
                <a:latin typeface="Roboto" charset="0"/>
                <a:ea typeface="Roboto" charset="0"/>
                <a:cs typeface="Roboto" charset="0"/>
              </a:rPr>
              <a:t>On the bottom area locate the Gateway and click RUN button</a:t>
            </a:r>
          </a:p>
          <a:p>
            <a:pPr lvl="8"/>
            <a:endParaRPr lang="en-US" sz="600" dirty="0"/>
          </a:p>
          <a:p>
            <a:r>
              <a:rPr lang="en-US" sz="2400" u="sng" dirty="0">
                <a:latin typeface="Roboto" charset="0"/>
                <a:ea typeface="Roboto" charset="0"/>
                <a:cs typeface="Roboto" charset="0"/>
              </a:rPr>
              <a:t>Service-Registry </a:t>
            </a:r>
            <a:r>
              <a:rPr lang="en-US" sz="2400" dirty="0">
                <a:latin typeface="Roboto" charset="0"/>
                <a:ea typeface="Roboto" charset="0"/>
                <a:cs typeface="Roboto" charset="0"/>
              </a:rPr>
              <a:t>is started next</a:t>
            </a:r>
          </a:p>
          <a:p>
            <a:pPr lvl="1"/>
            <a:r>
              <a:rPr lang="en-US" sz="2000" dirty="0">
                <a:latin typeface="Roboto" charset="0"/>
                <a:ea typeface="Roboto" charset="0"/>
                <a:cs typeface="Roboto" charset="0"/>
              </a:rPr>
              <a:t>Service-Registry allows edge services to find backend services</a:t>
            </a:r>
          </a:p>
          <a:p>
            <a:pPr lvl="2"/>
            <a:r>
              <a:rPr lang="en-US" sz="1800" dirty="0">
                <a:latin typeface="Roboto" charset="0"/>
                <a:ea typeface="Roboto" charset="0"/>
                <a:cs typeface="Roboto" charset="0"/>
              </a:rPr>
              <a:t>Eureka allows services to register with the Eureka Server</a:t>
            </a:r>
          </a:p>
          <a:p>
            <a:pPr lvl="2"/>
            <a:r>
              <a:rPr lang="en-US" sz="1800" dirty="0">
                <a:latin typeface="Roboto" charset="0"/>
                <a:ea typeface="Roboto" charset="0"/>
                <a:cs typeface="Roboto" charset="0"/>
              </a:rPr>
              <a:t>Allows dynamic service registration, health, load balancing, and </a:t>
            </a:r>
            <a:r>
              <a:rPr lang="en-US" sz="1800" dirty="0" smtClean="0">
                <a:latin typeface="Roboto" charset="0"/>
                <a:ea typeface="Roboto" charset="0"/>
                <a:cs typeface="Roboto" charset="0"/>
              </a:rPr>
              <a:t>use</a:t>
            </a:r>
            <a:endParaRPr lang="en-US" sz="1800" dirty="0">
              <a:latin typeface="Roboto" charset="0"/>
              <a:ea typeface="Roboto" charset="0"/>
              <a:cs typeface="Roboto" charset="0"/>
            </a:endParaRPr>
          </a:p>
          <a:p>
            <a:pPr lvl="2"/>
            <a:r>
              <a:rPr lang="en-US" sz="1800" dirty="0">
                <a:latin typeface="Roboto" charset="0"/>
                <a:ea typeface="Roboto" charset="0"/>
                <a:cs typeface="Roboto" charset="0"/>
              </a:rPr>
              <a:t>On the bottom area locate the Service-Registry and click RUN button</a:t>
            </a:r>
          </a:p>
          <a:p>
            <a:pPr lvl="6"/>
            <a:endParaRPr lang="en-US" sz="1400" dirty="0"/>
          </a:p>
          <a:p>
            <a:r>
              <a:rPr lang="en-US" sz="2400" dirty="0">
                <a:latin typeface="Roboto" charset="0"/>
                <a:ea typeface="Roboto" charset="0"/>
                <a:cs typeface="Roboto" charset="0"/>
              </a:rPr>
              <a:t>Start all remaining services (</a:t>
            </a:r>
            <a:r>
              <a:rPr lang="en-US" sz="2400" i="1" dirty="0">
                <a:latin typeface="Roboto" charset="0"/>
                <a:ea typeface="Roboto" charset="0"/>
                <a:cs typeface="Roboto" charset="0"/>
              </a:rPr>
              <a:t>any order</a:t>
            </a:r>
            <a:r>
              <a:rPr lang="en-US" sz="2400" dirty="0">
                <a:latin typeface="Roboto" charset="0"/>
                <a:ea typeface="Roboto" charset="0"/>
                <a:cs typeface="Roboto" charset="0"/>
              </a:rPr>
              <a:t>)</a:t>
            </a:r>
          </a:p>
          <a:p>
            <a:pPr lvl="8"/>
            <a:endParaRPr lang="en-US" sz="1000" i="1" dirty="0"/>
          </a:p>
          <a:p>
            <a:pPr marL="438912" lvl="2" indent="-320040">
              <a:spcBef>
                <a:spcPts val="0"/>
              </a:spcBef>
              <a:buClr>
                <a:schemeClr val="accent1"/>
              </a:buClr>
              <a:buSzPct val="80000"/>
              <a:buFont typeface="Wingdings 2"/>
              <a:buChar char=""/>
            </a:pPr>
            <a:r>
              <a:rPr lang="en-US" dirty="0">
                <a:latin typeface="Roboto" charset="0"/>
                <a:ea typeface="Roboto" charset="0"/>
                <a:cs typeface="Roboto" charset="0"/>
              </a:rPr>
              <a:t>Chrome to </a:t>
            </a:r>
            <a:r>
              <a:rPr lang="en-US" sz="2800" dirty="0">
                <a:latin typeface="Courier New" panose="02070309020205020404" pitchFamily="49" charset="0"/>
                <a:cs typeface="Courier New" panose="02070309020205020404" pitchFamily="49" charset="0"/>
                <a:hlinkClick r:id="rId3"/>
              </a:rPr>
              <a:t>http://localhost:8080/</a:t>
            </a:r>
            <a:endParaRPr lang="en-US" sz="2800" dirty="0">
              <a:latin typeface="Courier New" panose="02070309020205020404" pitchFamily="49" charset="0"/>
              <a:cs typeface="Courier New" panose="02070309020205020404" pitchFamily="49" charset="0"/>
            </a:endParaRPr>
          </a:p>
          <a:p>
            <a:pPr marL="658368" lvl="3" indent="-320040">
              <a:spcBef>
                <a:spcPts val="0"/>
              </a:spcBef>
              <a:buClr>
                <a:schemeClr val="accent1"/>
              </a:buClr>
              <a:buSzPct val="80000"/>
              <a:buFont typeface="Wingdings 2"/>
              <a:buChar char=""/>
            </a:pPr>
            <a:r>
              <a:rPr lang="en-US" dirty="0">
                <a:latin typeface="Roboto" charset="0"/>
                <a:ea typeface="Roboto" charset="0"/>
                <a:cs typeface="Roboto" charset="0"/>
              </a:rPr>
              <a:t>Navigate to </a:t>
            </a:r>
            <a:r>
              <a:rPr lang="en-US" b="1" dirty="0">
                <a:latin typeface="Roboto" charset="0"/>
                <a:ea typeface="Roboto" charset="0"/>
                <a:cs typeface="Roboto" charset="0"/>
              </a:rPr>
              <a:t>DEVICE</a:t>
            </a:r>
            <a:r>
              <a:rPr lang="en-US" dirty="0">
                <a:latin typeface="Roboto" charset="0"/>
                <a:ea typeface="Roboto" charset="0"/>
                <a:cs typeface="Roboto" charset="0"/>
              </a:rPr>
              <a:t> section</a:t>
            </a:r>
          </a:p>
        </p:txBody>
      </p:sp>
      <p:sp>
        <p:nvSpPr>
          <p:cNvPr id="4" name="Slide Number Placeholder 3"/>
          <p:cNvSpPr>
            <a:spLocks noGrp="1"/>
          </p:cNvSpPr>
          <p:nvPr>
            <p:ph type="sldNum" sz="quarter" idx="12"/>
          </p:nvPr>
        </p:nvSpPr>
        <p:spPr/>
        <p:txBody>
          <a:bodyPr/>
          <a:lstStyle/>
          <a:p>
            <a:fld id="{B6F15528-21DE-4FAA-801E-634DDDAF4B2B}" type="slidenum">
              <a:rPr lang="en-US" smtClean="0"/>
              <a:pPr/>
              <a:t>34</a:t>
            </a:fld>
            <a:endParaRPr lang="en-US" dirty="0"/>
          </a:p>
        </p:txBody>
      </p:sp>
      <p:sp>
        <p:nvSpPr>
          <p:cNvPr id="7" name="TextBox 6"/>
          <p:cNvSpPr txBox="1"/>
          <p:nvPr/>
        </p:nvSpPr>
        <p:spPr>
          <a:xfrm>
            <a:off x="7924800" y="11446"/>
            <a:ext cx="1213020" cy="369332"/>
          </a:xfrm>
          <a:prstGeom prst="rect">
            <a:avLst/>
          </a:prstGeom>
          <a:noFill/>
        </p:spPr>
        <p:txBody>
          <a:bodyPr wrap="square" rtlCol="0">
            <a:spAutoFit/>
          </a:bodyPr>
          <a:lstStyle/>
          <a:p>
            <a:pPr algn="r"/>
            <a:r>
              <a:rPr lang="en-US" b="1" i="1" dirty="0">
                <a:solidFill>
                  <a:srgbClr val="FFFFFF"/>
                </a:solidFill>
              </a:rPr>
              <a:t>Beginner</a:t>
            </a:r>
          </a:p>
        </p:txBody>
      </p:sp>
    </p:spTree>
    <p:extLst>
      <p:ext uri="{BB962C8B-B14F-4D97-AF65-F5344CB8AC3E}">
        <p14:creationId xmlns:p14="http://schemas.microsoft.com/office/powerpoint/2010/main" val="4095105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 calcmode="lin" valueType="num">
                                      <p:cBhvr additive="base">
                                        <p:cTn id="13"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anim calcmode="lin" valueType="num">
                                      <p:cBhvr additive="base">
                                        <p:cTn id="19" dur="500" fill="hold"/>
                                        <p:tgtEl>
                                          <p:spTgt spid="6">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6">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anim calcmode="lin" valueType="num">
                                      <p:cBhvr additive="base">
                                        <p:cTn id="23" dur="500" fill="hold"/>
                                        <p:tgtEl>
                                          <p:spTgt spid="6">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6">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6">
                                            <p:txEl>
                                              <p:pRg st="6" end="6"/>
                                            </p:txEl>
                                          </p:spTgt>
                                        </p:tgtEl>
                                        <p:attrNameLst>
                                          <p:attrName>style.visibility</p:attrName>
                                        </p:attrNameLst>
                                      </p:cBhvr>
                                      <p:to>
                                        <p:strVal val="visible"/>
                                      </p:to>
                                    </p:set>
                                    <p:anim calcmode="lin" valueType="num">
                                      <p:cBhvr additive="base">
                                        <p:cTn id="29" dur="500" fill="hold"/>
                                        <p:tgtEl>
                                          <p:spTgt spid="6">
                                            <p:txEl>
                                              <p:pRg st="6" end="6"/>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6">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6">
                                            <p:txEl>
                                              <p:pRg st="7" end="7"/>
                                            </p:txEl>
                                          </p:spTgt>
                                        </p:tgtEl>
                                        <p:attrNameLst>
                                          <p:attrName>style.visibility</p:attrName>
                                        </p:attrNameLst>
                                      </p:cBhvr>
                                      <p:to>
                                        <p:strVal val="visible"/>
                                      </p:to>
                                    </p:set>
                                    <p:anim calcmode="lin" valueType="num">
                                      <p:cBhvr additive="base">
                                        <p:cTn id="35" dur="500" fill="hold"/>
                                        <p:tgtEl>
                                          <p:spTgt spid="6">
                                            <p:txEl>
                                              <p:pRg st="7" end="7"/>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6">
                                            <p:txEl>
                                              <p:pRg st="7" end="7"/>
                                            </p:txEl>
                                          </p:spTgt>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6">
                                            <p:txEl>
                                              <p:pRg st="8" end="8"/>
                                            </p:txEl>
                                          </p:spTgt>
                                        </p:tgtEl>
                                        <p:attrNameLst>
                                          <p:attrName>style.visibility</p:attrName>
                                        </p:attrNameLst>
                                      </p:cBhvr>
                                      <p:to>
                                        <p:strVal val="visible"/>
                                      </p:to>
                                    </p:set>
                                    <p:anim calcmode="lin" valueType="num">
                                      <p:cBhvr additive="base">
                                        <p:cTn id="39" dur="500" fill="hold"/>
                                        <p:tgtEl>
                                          <p:spTgt spid="6">
                                            <p:txEl>
                                              <p:pRg st="8" end="8"/>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6">
                                            <p:txEl>
                                              <p:pRg st="8" end="8"/>
                                            </p:txEl>
                                          </p:spTgt>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6">
                                            <p:txEl>
                                              <p:pRg st="9" end="9"/>
                                            </p:txEl>
                                          </p:spTgt>
                                        </p:tgtEl>
                                        <p:attrNameLst>
                                          <p:attrName>style.visibility</p:attrName>
                                        </p:attrNameLst>
                                      </p:cBhvr>
                                      <p:to>
                                        <p:strVal val="visible"/>
                                      </p:to>
                                    </p:set>
                                    <p:anim calcmode="lin" valueType="num">
                                      <p:cBhvr additive="base">
                                        <p:cTn id="43" dur="500" fill="hold"/>
                                        <p:tgtEl>
                                          <p:spTgt spid="6">
                                            <p:txEl>
                                              <p:pRg st="9" end="9"/>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6">
                                            <p:txEl>
                                              <p:pRg st="9" end="9"/>
                                            </p:txEl>
                                          </p:spTgt>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6">
                                            <p:txEl>
                                              <p:pRg st="10" end="10"/>
                                            </p:txEl>
                                          </p:spTgt>
                                        </p:tgtEl>
                                        <p:attrNameLst>
                                          <p:attrName>style.visibility</p:attrName>
                                        </p:attrNameLst>
                                      </p:cBhvr>
                                      <p:to>
                                        <p:strVal val="visible"/>
                                      </p:to>
                                    </p:set>
                                    <p:anim calcmode="lin" valueType="num">
                                      <p:cBhvr additive="base">
                                        <p:cTn id="47" dur="500" fill="hold"/>
                                        <p:tgtEl>
                                          <p:spTgt spid="6">
                                            <p:txEl>
                                              <p:pRg st="10" end="10"/>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6">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nodeType="clickEffect">
                                  <p:stCondLst>
                                    <p:cond delay="0"/>
                                  </p:stCondLst>
                                  <p:childTnLst>
                                    <p:set>
                                      <p:cBhvr>
                                        <p:cTn id="52" dur="1" fill="hold">
                                          <p:stCondLst>
                                            <p:cond delay="0"/>
                                          </p:stCondLst>
                                        </p:cTn>
                                        <p:tgtEl>
                                          <p:spTgt spid="6">
                                            <p:txEl>
                                              <p:pRg st="12" end="12"/>
                                            </p:txEl>
                                          </p:spTgt>
                                        </p:tgtEl>
                                        <p:attrNameLst>
                                          <p:attrName>style.visibility</p:attrName>
                                        </p:attrNameLst>
                                      </p:cBhvr>
                                      <p:to>
                                        <p:strVal val="visible"/>
                                      </p:to>
                                    </p:set>
                                    <p:anim calcmode="lin" valueType="num">
                                      <p:cBhvr additive="base">
                                        <p:cTn id="53" dur="500" fill="hold"/>
                                        <p:tgtEl>
                                          <p:spTgt spid="6">
                                            <p:txEl>
                                              <p:pRg st="12" end="12"/>
                                            </p:txEl>
                                          </p:spTgt>
                                        </p:tgtEl>
                                        <p:attrNameLst>
                                          <p:attrName>ppt_x</p:attrName>
                                        </p:attrNameLst>
                                      </p:cBhvr>
                                      <p:tavLst>
                                        <p:tav tm="0">
                                          <p:val>
                                            <p:strVal val="#ppt_x"/>
                                          </p:val>
                                        </p:tav>
                                        <p:tav tm="100000">
                                          <p:val>
                                            <p:strVal val="#ppt_x"/>
                                          </p:val>
                                        </p:tav>
                                      </p:tavLst>
                                    </p:anim>
                                    <p:anim calcmode="lin" valueType="num">
                                      <p:cBhvr additive="base">
                                        <p:cTn id="54" dur="500" fill="hold"/>
                                        <p:tgtEl>
                                          <p:spTgt spid="6">
                                            <p:txEl>
                                              <p:pRg st="12" end="12"/>
                                            </p:txEl>
                                          </p:spTgt>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nodeType="clickEffect">
                                  <p:stCondLst>
                                    <p:cond delay="0"/>
                                  </p:stCondLst>
                                  <p:childTnLst>
                                    <p:set>
                                      <p:cBhvr>
                                        <p:cTn id="58" dur="1" fill="hold">
                                          <p:stCondLst>
                                            <p:cond delay="0"/>
                                          </p:stCondLst>
                                        </p:cTn>
                                        <p:tgtEl>
                                          <p:spTgt spid="6">
                                            <p:txEl>
                                              <p:pRg st="14" end="14"/>
                                            </p:txEl>
                                          </p:spTgt>
                                        </p:tgtEl>
                                        <p:attrNameLst>
                                          <p:attrName>style.visibility</p:attrName>
                                        </p:attrNameLst>
                                      </p:cBhvr>
                                      <p:to>
                                        <p:strVal val="visible"/>
                                      </p:to>
                                    </p:set>
                                    <p:anim calcmode="lin" valueType="num">
                                      <p:cBhvr additive="base">
                                        <p:cTn id="59" dur="500" fill="hold"/>
                                        <p:tgtEl>
                                          <p:spTgt spid="6">
                                            <p:txEl>
                                              <p:pRg st="14" end="14"/>
                                            </p:txEl>
                                          </p:spTgt>
                                        </p:tgtEl>
                                        <p:attrNameLst>
                                          <p:attrName>ppt_x</p:attrName>
                                        </p:attrNameLst>
                                      </p:cBhvr>
                                      <p:tavLst>
                                        <p:tav tm="0">
                                          <p:val>
                                            <p:strVal val="#ppt_x"/>
                                          </p:val>
                                        </p:tav>
                                        <p:tav tm="100000">
                                          <p:val>
                                            <p:strVal val="#ppt_x"/>
                                          </p:val>
                                        </p:tav>
                                      </p:tavLst>
                                    </p:anim>
                                    <p:anim calcmode="lin" valueType="num">
                                      <p:cBhvr additive="base">
                                        <p:cTn id="60" dur="500" fill="hold"/>
                                        <p:tgtEl>
                                          <p:spTgt spid="6">
                                            <p:txEl>
                                              <p:pRg st="14" end="14"/>
                                            </p:txEl>
                                          </p:spTgt>
                                        </p:tgtEl>
                                        <p:attrNameLst>
                                          <p:attrName>ppt_y</p:attrName>
                                        </p:attrNameLst>
                                      </p:cBhvr>
                                      <p:tavLst>
                                        <p:tav tm="0">
                                          <p:val>
                                            <p:strVal val="1+#ppt_h/2"/>
                                          </p:val>
                                        </p:tav>
                                        <p:tav tm="100000">
                                          <p:val>
                                            <p:strVal val="#ppt_y"/>
                                          </p:val>
                                        </p:tav>
                                      </p:tavLst>
                                    </p:anim>
                                  </p:childTnLst>
                                </p:cTn>
                              </p:par>
                              <p:par>
                                <p:cTn id="61" presetID="2" presetClass="entr" presetSubtype="4" fill="hold" nodeType="withEffect">
                                  <p:stCondLst>
                                    <p:cond delay="0"/>
                                  </p:stCondLst>
                                  <p:childTnLst>
                                    <p:set>
                                      <p:cBhvr>
                                        <p:cTn id="62" dur="1" fill="hold">
                                          <p:stCondLst>
                                            <p:cond delay="0"/>
                                          </p:stCondLst>
                                        </p:cTn>
                                        <p:tgtEl>
                                          <p:spTgt spid="6">
                                            <p:txEl>
                                              <p:pRg st="15" end="15"/>
                                            </p:txEl>
                                          </p:spTgt>
                                        </p:tgtEl>
                                        <p:attrNameLst>
                                          <p:attrName>style.visibility</p:attrName>
                                        </p:attrNameLst>
                                      </p:cBhvr>
                                      <p:to>
                                        <p:strVal val="visible"/>
                                      </p:to>
                                    </p:set>
                                    <p:anim calcmode="lin" valueType="num">
                                      <p:cBhvr additive="base">
                                        <p:cTn id="63" dur="500" fill="hold"/>
                                        <p:tgtEl>
                                          <p:spTgt spid="6">
                                            <p:txEl>
                                              <p:pRg st="15" end="15"/>
                                            </p:txEl>
                                          </p:spTgt>
                                        </p:tgtEl>
                                        <p:attrNameLst>
                                          <p:attrName>ppt_x</p:attrName>
                                        </p:attrNameLst>
                                      </p:cBhvr>
                                      <p:tavLst>
                                        <p:tav tm="0">
                                          <p:val>
                                            <p:strVal val="#ppt_x"/>
                                          </p:val>
                                        </p:tav>
                                        <p:tav tm="100000">
                                          <p:val>
                                            <p:strVal val="#ppt_x"/>
                                          </p:val>
                                        </p:tav>
                                      </p:tavLst>
                                    </p:anim>
                                    <p:anim calcmode="lin" valueType="num">
                                      <p:cBhvr additive="base">
                                        <p:cTn id="64" dur="500" fill="hold"/>
                                        <p:tgtEl>
                                          <p:spTgt spid="6">
                                            <p:txEl>
                                              <p:pRg st="15" end="1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459" y="0"/>
            <a:ext cx="8686800" cy="1066800"/>
          </a:xfrm>
        </p:spPr>
        <p:txBody>
          <a:bodyPr/>
          <a:lstStyle/>
          <a:p>
            <a:r>
              <a:rPr lang="en-US" sz="3600" dirty="0">
                <a:solidFill>
                  <a:schemeClr val="accent1"/>
                </a:solidFill>
                <a:latin typeface="Roboto" charset="0"/>
                <a:ea typeface="Roboto" charset="0"/>
                <a:cs typeface="Roboto" charset="0"/>
              </a:rPr>
              <a:t>Hystrix </a:t>
            </a:r>
            <a:r>
              <a:rPr lang="en-US" sz="3600" u="sng" dirty="0">
                <a:solidFill>
                  <a:schemeClr val="accent1"/>
                </a:solidFill>
                <a:latin typeface="Roboto" charset="0"/>
                <a:ea typeface="Roboto" charset="0"/>
                <a:cs typeface="Roboto" charset="0"/>
              </a:rPr>
              <a:t>KEY</a:t>
            </a:r>
            <a:r>
              <a:rPr lang="en-US" sz="3600" dirty="0">
                <a:solidFill>
                  <a:schemeClr val="accent1"/>
                </a:solidFill>
                <a:latin typeface="Roboto" charset="0"/>
                <a:ea typeface="Roboto" charset="0"/>
                <a:cs typeface="Roboto" charset="0"/>
              </a:rPr>
              <a:t> Points </a:t>
            </a:r>
            <a:r>
              <a:rPr lang="en-US" sz="3600" dirty="0" smtClean="0">
                <a:solidFill>
                  <a:schemeClr val="accent1"/>
                </a:solidFill>
                <a:latin typeface="Roboto" charset="0"/>
                <a:ea typeface="Roboto" charset="0"/>
                <a:cs typeface="Roboto" charset="0"/>
              </a:rPr>
              <a:t>Refresher</a:t>
            </a:r>
            <a:endParaRPr lang="en-US" dirty="0"/>
          </a:p>
        </p:txBody>
      </p:sp>
      <p:sp>
        <p:nvSpPr>
          <p:cNvPr id="3" name="Content Placeholder 2"/>
          <p:cNvSpPr>
            <a:spLocks noGrp="1"/>
          </p:cNvSpPr>
          <p:nvPr>
            <p:ph idx="1"/>
          </p:nvPr>
        </p:nvSpPr>
        <p:spPr>
          <a:xfrm>
            <a:off x="0" y="1295401"/>
            <a:ext cx="9144000" cy="3047999"/>
          </a:xfrm>
          <a:solidFill>
            <a:schemeClr val="bg1"/>
          </a:solidFill>
        </p:spPr>
        <p:txBody>
          <a:bodyPr>
            <a:normAutofit lnSpcReduction="10000"/>
          </a:bodyPr>
          <a:lstStyle/>
          <a:p>
            <a:r>
              <a:rPr lang="en-US" sz="2600" dirty="0">
                <a:latin typeface="Roboto" charset="0"/>
                <a:ea typeface="Roboto" charset="0"/>
                <a:cs typeface="Roboto" charset="0"/>
              </a:rPr>
              <a:t>A </a:t>
            </a:r>
            <a:r>
              <a:rPr lang="en-US" sz="2600" i="1" u="sng" dirty="0">
                <a:latin typeface="Roboto" charset="0"/>
                <a:ea typeface="Roboto" charset="0"/>
                <a:cs typeface="Roboto" charset="0"/>
              </a:rPr>
              <a:t>Circuit Breaker </a:t>
            </a:r>
            <a:r>
              <a:rPr lang="en-US" sz="2600" dirty="0">
                <a:latin typeface="Roboto" charset="0"/>
                <a:ea typeface="Roboto" charset="0"/>
                <a:cs typeface="Roboto" charset="0"/>
              </a:rPr>
              <a:t>method has at least 2 </a:t>
            </a:r>
            <a:r>
              <a:rPr lang="en-US" sz="2600" dirty="0" smtClean="0">
                <a:latin typeface="Roboto" charset="0"/>
                <a:ea typeface="Roboto" charset="0"/>
                <a:cs typeface="Roboto" charset="0"/>
              </a:rPr>
              <a:t>paths</a:t>
            </a:r>
            <a:endParaRPr lang="en-US" sz="2600" dirty="0">
              <a:latin typeface="Roboto" charset="0"/>
              <a:ea typeface="Roboto" charset="0"/>
              <a:cs typeface="Roboto" charset="0"/>
            </a:endParaRPr>
          </a:p>
          <a:p>
            <a:pPr lvl="1"/>
            <a:r>
              <a:rPr lang="en-US" b="1" dirty="0">
                <a:solidFill>
                  <a:srgbClr val="008000"/>
                </a:solidFill>
              </a:rPr>
              <a:t>FIRST</a:t>
            </a:r>
            <a:r>
              <a:rPr lang="en-US" b="1" dirty="0"/>
              <a:t>: </a:t>
            </a:r>
            <a:r>
              <a:rPr lang="en-US" sz="2400" b="1" dirty="0">
                <a:latin typeface="Roboto" charset="0"/>
                <a:ea typeface="Roboto" charset="0"/>
                <a:cs typeface="Roboto" charset="0"/>
              </a:rPr>
              <a:t>Normal Route to call another method/service</a:t>
            </a:r>
          </a:p>
          <a:p>
            <a:pPr lvl="1"/>
            <a:r>
              <a:rPr lang="en-US" b="1" dirty="0">
                <a:solidFill>
                  <a:srgbClr val="FF0000"/>
                </a:solidFill>
              </a:rPr>
              <a:t>SECOND</a:t>
            </a:r>
            <a:r>
              <a:rPr lang="en-US" b="1" dirty="0"/>
              <a:t>: </a:t>
            </a:r>
            <a:r>
              <a:rPr lang="en-US" sz="2400" b="1" dirty="0">
                <a:latin typeface="Roboto" charset="0"/>
                <a:ea typeface="Roboto" charset="0"/>
                <a:cs typeface="Roboto" charset="0"/>
              </a:rPr>
              <a:t>Fail Route to call if Normal Route Fails</a:t>
            </a:r>
          </a:p>
          <a:p>
            <a:pPr lvl="8"/>
            <a:endParaRPr lang="en-US" sz="700" b="1" dirty="0"/>
          </a:p>
          <a:p>
            <a:r>
              <a:rPr lang="en-US" sz="2600" dirty="0" err="1">
                <a:latin typeface="Roboto" charset="0"/>
                <a:ea typeface="Roboto" charset="0"/>
                <a:cs typeface="Roboto" charset="0"/>
              </a:rPr>
              <a:t>Hystrix</a:t>
            </a:r>
            <a:r>
              <a:rPr lang="en-US" sz="2600" dirty="0">
                <a:latin typeface="Roboto" charset="0"/>
                <a:ea typeface="Roboto" charset="0"/>
                <a:cs typeface="Roboto" charset="0"/>
              </a:rPr>
              <a:t> </a:t>
            </a:r>
            <a:r>
              <a:rPr lang="en-US" sz="2600" dirty="0" smtClean="0">
                <a:latin typeface="Roboto" charset="0"/>
                <a:ea typeface="Roboto" charset="0"/>
                <a:cs typeface="Roboto" charset="0"/>
              </a:rPr>
              <a:t>Syntax</a:t>
            </a:r>
            <a:endParaRPr lang="en-US" sz="2600" dirty="0">
              <a:latin typeface="Roboto" charset="0"/>
              <a:ea typeface="Roboto" charset="0"/>
              <a:cs typeface="Roboto" charset="0"/>
            </a:endParaRPr>
          </a:p>
          <a:p>
            <a:pPr marL="118872" lvl="2" indent="0">
              <a:spcBef>
                <a:spcPts val="0"/>
              </a:spcBef>
              <a:buClr>
                <a:schemeClr val="accent1"/>
              </a:buClr>
              <a:buSzPct val="80000"/>
              <a:buNone/>
            </a:pPr>
            <a:r>
              <a:rPr lang="en-US" i="1" dirty="0">
                <a:latin typeface="Courier"/>
                <a:cs typeface="Courier"/>
              </a:rPr>
              <a:t>	@HystrixCommand(fallbackMethod = ”</a:t>
            </a:r>
            <a:r>
              <a:rPr lang="en-US" b="1" i="1" dirty="0">
                <a:solidFill>
                  <a:srgbClr val="FF0000"/>
                </a:solidFill>
                <a:latin typeface="Courier"/>
                <a:cs typeface="Courier"/>
              </a:rPr>
              <a:t>methodName</a:t>
            </a:r>
            <a:r>
              <a:rPr lang="en-US" i="1" dirty="0">
                <a:latin typeface="Courier"/>
                <a:cs typeface="Courier"/>
              </a:rPr>
              <a:t>")</a:t>
            </a:r>
          </a:p>
          <a:p>
            <a:pPr marL="118872" indent="0">
              <a:buNone/>
            </a:pPr>
            <a:r>
              <a:rPr lang="en-US" b="1" dirty="0">
                <a:latin typeface="Courier"/>
                <a:cs typeface="Courier"/>
              </a:rPr>
              <a:t>   </a:t>
            </a:r>
            <a:r>
              <a:rPr lang="en-US" sz="1200" b="1" dirty="0">
                <a:latin typeface="Courier"/>
                <a:cs typeface="Courier"/>
              </a:rPr>
              <a:t>  </a:t>
            </a:r>
            <a:r>
              <a:rPr lang="en-US" sz="2400" i="1" dirty="0">
                <a:latin typeface="Courier"/>
                <a:cs typeface="Courier"/>
              </a:rPr>
              <a:t>public void </a:t>
            </a:r>
            <a:r>
              <a:rPr lang="en-US" sz="2400" b="1" i="1" dirty="0">
                <a:solidFill>
                  <a:srgbClr val="008000"/>
                </a:solidFill>
                <a:latin typeface="Courier"/>
                <a:cs typeface="Courier"/>
              </a:rPr>
              <a:t>myMethod</a:t>
            </a:r>
            <a:r>
              <a:rPr lang="en-US" sz="2400" i="1" dirty="0">
                <a:latin typeface="Courier"/>
                <a:cs typeface="Courier"/>
              </a:rPr>
              <a:t>(..) {</a:t>
            </a:r>
            <a:r>
              <a:rPr lang="mr-IN" sz="2400" i="1" dirty="0">
                <a:latin typeface="Courier"/>
                <a:cs typeface="Courier"/>
              </a:rPr>
              <a:t>…</a:t>
            </a:r>
            <a:endParaRPr lang="en-US" sz="2400" i="1" dirty="0">
              <a:latin typeface="Courier"/>
              <a:cs typeface="Courier"/>
            </a:endParaRPr>
          </a:p>
        </p:txBody>
      </p:sp>
      <p:sp>
        <p:nvSpPr>
          <p:cNvPr id="6" name="TextBox 5"/>
          <p:cNvSpPr txBox="1"/>
          <p:nvPr/>
        </p:nvSpPr>
        <p:spPr>
          <a:xfrm>
            <a:off x="3810000" y="4648200"/>
            <a:ext cx="1107996" cy="369332"/>
          </a:xfrm>
          <a:prstGeom prst="rect">
            <a:avLst/>
          </a:prstGeom>
          <a:noFill/>
        </p:spPr>
        <p:txBody>
          <a:bodyPr wrap="none" rtlCol="0">
            <a:spAutoFit/>
          </a:bodyPr>
          <a:lstStyle/>
          <a:p>
            <a:r>
              <a:rPr lang="en-US" b="1" dirty="0">
                <a:latin typeface="Arial Black"/>
                <a:cs typeface="Arial Black"/>
              </a:rPr>
              <a:t>Normal</a:t>
            </a:r>
          </a:p>
        </p:txBody>
      </p:sp>
      <p:sp>
        <p:nvSpPr>
          <p:cNvPr id="7" name="TextBox 6"/>
          <p:cNvSpPr txBox="1"/>
          <p:nvPr/>
        </p:nvSpPr>
        <p:spPr>
          <a:xfrm>
            <a:off x="3810000" y="5867400"/>
            <a:ext cx="1197764" cy="369332"/>
          </a:xfrm>
          <a:prstGeom prst="rect">
            <a:avLst/>
          </a:prstGeom>
          <a:noFill/>
        </p:spPr>
        <p:txBody>
          <a:bodyPr wrap="none" rtlCol="0">
            <a:spAutoFit/>
          </a:bodyPr>
          <a:lstStyle/>
          <a:p>
            <a:r>
              <a:rPr lang="en-US" b="1" dirty="0">
                <a:latin typeface="Arial Black"/>
                <a:cs typeface="Arial Black"/>
              </a:rPr>
              <a:t>Failover</a:t>
            </a:r>
          </a:p>
        </p:txBody>
      </p:sp>
      <p:sp>
        <p:nvSpPr>
          <p:cNvPr id="10" name="Rectangle 9"/>
          <p:cNvSpPr/>
          <p:nvPr/>
        </p:nvSpPr>
        <p:spPr>
          <a:xfrm>
            <a:off x="304800" y="4419600"/>
            <a:ext cx="3429000" cy="236220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b="1" dirty="0">
              <a:solidFill>
                <a:schemeClr val="tx1"/>
              </a:solidFill>
            </a:endParaRPr>
          </a:p>
        </p:txBody>
      </p:sp>
      <p:sp>
        <p:nvSpPr>
          <p:cNvPr id="13" name="Rectangle 12"/>
          <p:cNvSpPr/>
          <p:nvPr/>
        </p:nvSpPr>
        <p:spPr>
          <a:xfrm>
            <a:off x="5181600" y="5943600"/>
            <a:ext cx="3276600" cy="8382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FFFFFF"/>
                </a:solidFill>
                <a:latin typeface="Arial Black"/>
                <a:cs typeface="Arial Black"/>
              </a:rPr>
              <a:t>FAILOVER</a:t>
            </a:r>
            <a:r>
              <a:rPr lang="mr-IN" sz="2400" b="1" dirty="0">
                <a:solidFill>
                  <a:srgbClr val="FFFFFF"/>
                </a:solidFill>
                <a:latin typeface="Arial Black"/>
                <a:cs typeface="Arial Black"/>
              </a:rPr>
              <a:t>…</a:t>
            </a:r>
            <a:endParaRPr lang="en-US" sz="2400" b="1" dirty="0">
              <a:solidFill>
                <a:srgbClr val="FFFFFF"/>
              </a:solidFill>
              <a:latin typeface="Arial Black"/>
              <a:cs typeface="Arial Black"/>
            </a:endParaRPr>
          </a:p>
        </p:txBody>
      </p:sp>
      <p:sp>
        <p:nvSpPr>
          <p:cNvPr id="14" name="Rectangle 13"/>
          <p:cNvSpPr/>
          <p:nvPr/>
        </p:nvSpPr>
        <p:spPr>
          <a:xfrm>
            <a:off x="5181600" y="4648200"/>
            <a:ext cx="3276600" cy="914400"/>
          </a:xfrm>
          <a:prstGeom prst="rect">
            <a:avLst/>
          </a:prstGeom>
          <a:solidFill>
            <a:srgbClr val="008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FFFFFF"/>
                </a:solidFill>
                <a:latin typeface="Arial Black"/>
                <a:cs typeface="Arial Black"/>
              </a:rPr>
              <a:t>DEVICE-SERVICE</a:t>
            </a:r>
          </a:p>
        </p:txBody>
      </p:sp>
      <p:sp>
        <p:nvSpPr>
          <p:cNvPr id="15" name="Notched Right Arrow 14"/>
          <p:cNvSpPr/>
          <p:nvPr/>
        </p:nvSpPr>
        <p:spPr>
          <a:xfrm>
            <a:off x="3505200" y="6096000"/>
            <a:ext cx="1828800" cy="533400"/>
          </a:xfrm>
          <a:prstGeom prst="notchedRightArrow">
            <a:avLst/>
          </a:prstGeom>
          <a:gradFill flip="none" rotWithShape="1">
            <a:gsLst>
              <a:gs pos="0">
                <a:srgbClr val="FF0000"/>
              </a:gs>
              <a:gs pos="100000">
                <a:srgbClr val="FFFFFF"/>
              </a:gs>
            </a:gsLst>
            <a:lin ang="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381000" y="4419600"/>
            <a:ext cx="1723549" cy="461665"/>
          </a:xfrm>
          <a:prstGeom prst="rect">
            <a:avLst/>
          </a:prstGeom>
          <a:noFill/>
        </p:spPr>
        <p:txBody>
          <a:bodyPr wrap="none" rtlCol="0">
            <a:spAutoFit/>
          </a:bodyPr>
          <a:lstStyle/>
          <a:p>
            <a:r>
              <a:rPr lang="en-US" sz="2400" b="1" dirty="0">
                <a:latin typeface="Arial Black"/>
                <a:cs typeface="Arial Black"/>
              </a:rPr>
              <a:t>HYSTRIX</a:t>
            </a:r>
          </a:p>
        </p:txBody>
      </p:sp>
      <p:sp>
        <p:nvSpPr>
          <p:cNvPr id="17" name="Rectangle 16"/>
          <p:cNvSpPr/>
          <p:nvPr/>
        </p:nvSpPr>
        <p:spPr>
          <a:xfrm>
            <a:off x="1367367" y="5486401"/>
            <a:ext cx="1147232" cy="990599"/>
          </a:xfrm>
          <a:prstGeom prst="rect">
            <a:avLst/>
          </a:prstGeom>
          <a:noFill/>
          <a:ln w="57150" cap="rnd">
            <a:solidFill>
              <a:srgbClr val="FF0000"/>
            </a:solidFill>
            <a:beve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Black" panose="020B0A04020102020204" pitchFamily="34" charset="0"/>
            </a:endParaRPr>
          </a:p>
        </p:txBody>
      </p:sp>
      <p:sp>
        <p:nvSpPr>
          <p:cNvPr id="18" name="Rectangle 17"/>
          <p:cNvSpPr/>
          <p:nvPr/>
        </p:nvSpPr>
        <p:spPr>
          <a:xfrm>
            <a:off x="1219200" y="5334001"/>
            <a:ext cx="1219200" cy="1066799"/>
          </a:xfrm>
          <a:prstGeom prst="rect">
            <a:avLst/>
          </a:prstGeom>
          <a:noFill/>
          <a:ln w="57150" cap="rnd">
            <a:solidFill>
              <a:srgbClr val="FF0000"/>
            </a:solidFill>
            <a:beve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Black" panose="020B0A04020102020204" pitchFamily="34" charset="0"/>
            </a:endParaRPr>
          </a:p>
        </p:txBody>
      </p:sp>
      <p:sp>
        <p:nvSpPr>
          <p:cNvPr id="19" name="Rectangle 18"/>
          <p:cNvSpPr/>
          <p:nvPr/>
        </p:nvSpPr>
        <p:spPr>
          <a:xfrm>
            <a:off x="1062567" y="5181600"/>
            <a:ext cx="1295400" cy="1143000"/>
          </a:xfrm>
          <a:prstGeom prst="rect">
            <a:avLst/>
          </a:prstGeom>
          <a:solidFill>
            <a:schemeClr val="bg1"/>
          </a:solidFill>
          <a:ln w="57150" cap="rnd">
            <a:solidFill>
              <a:srgbClr val="FF0000"/>
            </a:solidFill>
            <a:beve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Black" panose="020B0A04020102020204" pitchFamily="34" charset="0"/>
            </a:endParaRPr>
          </a:p>
        </p:txBody>
      </p:sp>
      <p:sp>
        <p:nvSpPr>
          <p:cNvPr id="20" name="Isosceles Triangle 19"/>
          <p:cNvSpPr/>
          <p:nvPr/>
        </p:nvSpPr>
        <p:spPr>
          <a:xfrm>
            <a:off x="1519766" y="5562600"/>
            <a:ext cx="842433" cy="685800"/>
          </a:xfrm>
          <a:prstGeom prst="triangl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14"/>
          <p:cNvSpPr txBox="1"/>
          <p:nvPr/>
        </p:nvSpPr>
        <p:spPr>
          <a:xfrm>
            <a:off x="1480078" y="6052731"/>
            <a:ext cx="994833" cy="2616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100" b="1" dirty="0">
                <a:solidFill>
                  <a:schemeClr val="bg1"/>
                </a:solidFill>
                <a:latin typeface="Arial Black" panose="020B0A04020102020204" pitchFamily="34" charset="0"/>
              </a:rPr>
              <a:t>HYSTRIX</a:t>
            </a:r>
          </a:p>
        </p:txBody>
      </p:sp>
      <p:sp>
        <p:nvSpPr>
          <p:cNvPr id="22" name="Rectangle 21"/>
          <p:cNvSpPr/>
          <p:nvPr/>
        </p:nvSpPr>
        <p:spPr>
          <a:xfrm>
            <a:off x="1062566" y="5181600"/>
            <a:ext cx="1291167" cy="609600"/>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1"/>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600" dirty="0">
                <a:solidFill>
                  <a:srgbClr val="000000"/>
                </a:solidFill>
                <a:latin typeface="Arial Black" panose="020B0A04020102020204" pitchFamily="34" charset="0"/>
              </a:rPr>
              <a:t>DEVICE</a:t>
            </a:r>
          </a:p>
          <a:p>
            <a:pPr algn="ctr"/>
            <a:r>
              <a:rPr lang="en-US" sz="1600" dirty="0">
                <a:solidFill>
                  <a:srgbClr val="000000"/>
                </a:solidFill>
                <a:latin typeface="Arial Black" panose="020B0A04020102020204" pitchFamily="34" charset="0"/>
              </a:rPr>
              <a:t>UI</a:t>
            </a:r>
          </a:p>
        </p:txBody>
      </p:sp>
      <p:sp>
        <p:nvSpPr>
          <p:cNvPr id="25" name="Flowchart: Magnetic Disk 10"/>
          <p:cNvSpPr/>
          <p:nvPr/>
        </p:nvSpPr>
        <p:spPr>
          <a:xfrm>
            <a:off x="1066800" y="5715000"/>
            <a:ext cx="914400" cy="381001"/>
          </a:xfrm>
          <a:prstGeom prst="flowChartMagneticDisk">
            <a:avLst/>
          </a:prstGeom>
          <a:solidFill>
            <a:schemeClr val="accent6">
              <a:lumMod val="75000"/>
            </a:schemeClr>
          </a:solidFill>
          <a:ln>
            <a:solidFill>
              <a:schemeClr val="accent6">
                <a:lumMod val="40000"/>
                <a:lumOff val="6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100" dirty="0">
                <a:solidFill>
                  <a:schemeClr val="bg1"/>
                </a:solidFill>
                <a:latin typeface="Arial Black" panose="020B0A04020102020204" pitchFamily="34" charset="0"/>
              </a:rPr>
              <a:t>DB</a:t>
            </a:r>
          </a:p>
        </p:txBody>
      </p:sp>
      <p:sp>
        <p:nvSpPr>
          <p:cNvPr id="12" name="Notched Right Arrow 11"/>
          <p:cNvSpPr/>
          <p:nvPr/>
        </p:nvSpPr>
        <p:spPr>
          <a:xfrm>
            <a:off x="3429000" y="4876800"/>
            <a:ext cx="1905000" cy="533400"/>
          </a:xfrm>
          <a:prstGeom prst="notchedRightArrow">
            <a:avLst/>
          </a:prstGeom>
          <a:gradFill flip="none" rotWithShape="1">
            <a:gsLst>
              <a:gs pos="0">
                <a:srgbClr val="FF0000"/>
              </a:gs>
              <a:gs pos="100000">
                <a:srgbClr val="FFFFFF"/>
              </a:gs>
            </a:gsLst>
            <a:lin ang="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2834630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55448"/>
            <a:ext cx="8839200" cy="1252728"/>
          </a:xfrm>
        </p:spPr>
        <p:txBody>
          <a:bodyPr>
            <a:normAutofit/>
          </a:bodyPr>
          <a:lstStyle/>
          <a:p>
            <a:r>
              <a:rPr lang="en-US" sz="3600" dirty="0">
                <a:solidFill>
                  <a:schemeClr val="accent1"/>
                </a:solidFill>
                <a:latin typeface="Roboto" charset="0"/>
                <a:ea typeface="Roboto" charset="0"/>
                <a:cs typeface="Roboto" charset="0"/>
              </a:rPr>
              <a:t>Lesson 4 – Hystrix Circuit Breaker</a:t>
            </a:r>
          </a:p>
        </p:txBody>
      </p:sp>
      <p:sp>
        <p:nvSpPr>
          <p:cNvPr id="3" name="Content Placeholder 2"/>
          <p:cNvSpPr>
            <a:spLocks noGrp="1"/>
          </p:cNvSpPr>
          <p:nvPr>
            <p:ph idx="1"/>
          </p:nvPr>
        </p:nvSpPr>
        <p:spPr>
          <a:xfrm>
            <a:off x="0" y="1524001"/>
            <a:ext cx="9144000" cy="4952998"/>
          </a:xfrm>
        </p:spPr>
        <p:txBody>
          <a:bodyPr/>
          <a:lstStyle/>
          <a:p>
            <a:r>
              <a:rPr lang="en-US" sz="2600" dirty="0">
                <a:latin typeface="Roboto" charset="0"/>
                <a:ea typeface="Roboto" charset="0"/>
                <a:cs typeface="Roboto" charset="0"/>
              </a:rPr>
              <a:t>Where are Circuit Breaker Patterns implemented</a:t>
            </a:r>
            <a:r>
              <a:rPr lang="en-US" sz="2600" dirty="0" smtClean="0">
                <a:latin typeface="Roboto" charset="0"/>
                <a:ea typeface="Roboto" charset="0"/>
                <a:cs typeface="Roboto" charset="0"/>
              </a:rPr>
              <a:t>?</a:t>
            </a:r>
          </a:p>
          <a:p>
            <a:pPr lvl="1"/>
            <a:r>
              <a:rPr lang="en-US" sz="2000" b="1" dirty="0" smtClean="0">
                <a:latin typeface="Roboto" charset="0"/>
                <a:ea typeface="Roboto" charset="0"/>
                <a:cs typeface="Roboto" charset="0"/>
              </a:rPr>
              <a:t>TASK</a:t>
            </a:r>
            <a:r>
              <a:rPr lang="en-US" sz="2000" dirty="0">
                <a:latin typeface="Roboto" charset="0"/>
                <a:ea typeface="Roboto" charset="0"/>
                <a:cs typeface="Roboto" charset="0"/>
              </a:rPr>
              <a:t>:  What actions cause it to “activate”?</a:t>
            </a:r>
          </a:p>
          <a:p>
            <a:pPr lvl="2"/>
            <a:r>
              <a:rPr lang="en-US" sz="1800" i="1" dirty="0">
                <a:latin typeface="Roboto" charset="0"/>
                <a:ea typeface="Roboto" charset="0"/>
                <a:cs typeface="Roboto" charset="0"/>
              </a:rPr>
              <a:t>HINT:  @HystrixCommand(fallbackMethod = ”methodName")</a:t>
            </a:r>
          </a:p>
          <a:p>
            <a:pPr lvl="1"/>
            <a:r>
              <a:rPr lang="en-US" sz="2000" b="1" dirty="0">
                <a:latin typeface="Roboto" charset="0"/>
                <a:ea typeface="Roboto" charset="0"/>
                <a:cs typeface="Roboto" charset="0"/>
              </a:rPr>
              <a:t>TASK</a:t>
            </a:r>
            <a:r>
              <a:rPr lang="en-US" sz="2000" dirty="0">
                <a:latin typeface="Roboto" charset="0"/>
                <a:ea typeface="Roboto" charset="0"/>
                <a:cs typeface="Roboto" charset="0"/>
              </a:rPr>
              <a:t>:  Try to make it activate.</a:t>
            </a:r>
          </a:p>
        </p:txBody>
      </p:sp>
      <p:sp>
        <p:nvSpPr>
          <p:cNvPr id="4" name="Slide Number Placeholder 3"/>
          <p:cNvSpPr>
            <a:spLocks noGrp="1"/>
          </p:cNvSpPr>
          <p:nvPr>
            <p:ph type="sldNum" sz="quarter" idx="12"/>
          </p:nvPr>
        </p:nvSpPr>
        <p:spPr/>
        <p:txBody>
          <a:bodyPr/>
          <a:lstStyle/>
          <a:p>
            <a:fld id="{B6F15528-21DE-4FAA-801E-634DDDAF4B2B}" type="slidenum">
              <a:rPr lang="en-US" smtClean="0"/>
              <a:pPr/>
              <a:t>36</a:t>
            </a:fld>
            <a:endParaRPr lang="en-US"/>
          </a:p>
        </p:txBody>
      </p:sp>
      <p:sp>
        <p:nvSpPr>
          <p:cNvPr id="5" name="TextBox 4"/>
          <p:cNvSpPr txBox="1"/>
          <p:nvPr/>
        </p:nvSpPr>
        <p:spPr>
          <a:xfrm>
            <a:off x="609600" y="6019800"/>
            <a:ext cx="8077199" cy="498598"/>
          </a:xfrm>
          <a:prstGeom prst="rect">
            <a:avLst/>
          </a:prstGeom>
          <a:solidFill>
            <a:srgbClr val="FFFF00"/>
          </a:solidFill>
          <a:ln w="101600">
            <a:solidFill>
              <a:schemeClr val="tx1"/>
            </a:solidFill>
          </a:ln>
        </p:spPr>
        <p:txBody>
          <a:bodyPr wrap="square" lIns="18288" tIns="18288" rIns="18288" bIns="18288" rtlCol="0" anchor="ctr" anchorCtr="0">
            <a:spAutoFit/>
          </a:bodyPr>
          <a:lstStyle/>
          <a:p>
            <a:pPr lvl="1"/>
            <a:r>
              <a:rPr lang="en-US" sz="2400" i="1" dirty="0">
                <a:latin typeface="Courier"/>
                <a:cs typeface="Courier"/>
              </a:rPr>
              <a:t>Stop device-service causes resilient</a:t>
            </a:r>
            <a:endParaRPr lang="en-US" i="1" dirty="0">
              <a:latin typeface="Courier"/>
              <a:cs typeface="Courier"/>
            </a:endParaRPr>
          </a:p>
          <a:p>
            <a:pPr marL="0" lvl="2"/>
            <a:endParaRPr lang="en-US" sz="600" b="1" dirty="0"/>
          </a:p>
        </p:txBody>
      </p:sp>
      <p:sp>
        <p:nvSpPr>
          <p:cNvPr id="6" name="TextBox 5"/>
          <p:cNvSpPr txBox="1"/>
          <p:nvPr/>
        </p:nvSpPr>
        <p:spPr>
          <a:xfrm>
            <a:off x="609600" y="5257800"/>
            <a:ext cx="8077199" cy="498598"/>
          </a:xfrm>
          <a:prstGeom prst="rect">
            <a:avLst/>
          </a:prstGeom>
          <a:solidFill>
            <a:srgbClr val="FFFF00"/>
          </a:solidFill>
          <a:ln w="101600">
            <a:solidFill>
              <a:schemeClr val="tx1"/>
            </a:solidFill>
          </a:ln>
        </p:spPr>
        <p:txBody>
          <a:bodyPr wrap="square" lIns="18288" tIns="18288" rIns="18288" bIns="18288" rtlCol="0" anchor="b" anchorCtr="0">
            <a:spAutoFit/>
          </a:bodyPr>
          <a:lstStyle/>
          <a:p>
            <a:pPr lvl="1"/>
            <a:r>
              <a:rPr lang="en-US" sz="2400" i="1" dirty="0">
                <a:latin typeface="Courier"/>
                <a:cs typeface="Courier"/>
              </a:rPr>
              <a:t>Edit</a:t>
            </a:r>
            <a:r>
              <a:rPr lang="en-US" sz="2400" b="1" i="1" dirty="0">
                <a:latin typeface="Courier"/>
                <a:cs typeface="Courier"/>
              </a:rPr>
              <a:t>/ </a:t>
            </a:r>
            <a:r>
              <a:rPr lang="en-US" sz="2400" i="1" dirty="0">
                <a:latin typeface="Courier"/>
                <a:cs typeface="Courier"/>
              </a:rPr>
              <a:t>Find</a:t>
            </a:r>
            <a:r>
              <a:rPr lang="en-US" sz="2400" b="1" i="1" dirty="0">
                <a:latin typeface="Courier"/>
                <a:cs typeface="Courier"/>
              </a:rPr>
              <a:t>/ </a:t>
            </a:r>
            <a:r>
              <a:rPr lang="en-US" sz="2400" i="1" dirty="0">
                <a:latin typeface="Courier"/>
                <a:cs typeface="Courier"/>
              </a:rPr>
              <a:t>Find</a:t>
            </a:r>
            <a:r>
              <a:rPr lang="en-US" sz="700" i="1" dirty="0">
                <a:latin typeface="Courier"/>
                <a:cs typeface="Courier"/>
              </a:rPr>
              <a:t> </a:t>
            </a:r>
            <a:r>
              <a:rPr lang="en-US" sz="2400" i="1" dirty="0">
                <a:latin typeface="Courier"/>
                <a:cs typeface="Courier"/>
              </a:rPr>
              <a:t>in</a:t>
            </a:r>
            <a:r>
              <a:rPr lang="en-US" sz="700" i="1" dirty="0">
                <a:latin typeface="Courier"/>
                <a:cs typeface="Courier"/>
              </a:rPr>
              <a:t> </a:t>
            </a:r>
            <a:r>
              <a:rPr lang="en-US" sz="2400" i="1" dirty="0">
                <a:latin typeface="Courier"/>
                <a:cs typeface="Courier"/>
              </a:rPr>
              <a:t>Path</a:t>
            </a:r>
            <a:r>
              <a:rPr lang="en-US" sz="2400" b="1" i="1" dirty="0">
                <a:latin typeface="Courier"/>
                <a:cs typeface="Courier"/>
              </a:rPr>
              <a:t>/ </a:t>
            </a:r>
            <a:r>
              <a:rPr lang="en-US" sz="2400" i="1" dirty="0">
                <a:latin typeface="Courier"/>
                <a:cs typeface="Courier"/>
              </a:rPr>
              <a:t>fallbackMethod</a:t>
            </a:r>
            <a:endParaRPr lang="en-US" i="1" dirty="0">
              <a:latin typeface="Courier"/>
              <a:cs typeface="Courier"/>
            </a:endParaRPr>
          </a:p>
          <a:p>
            <a:pPr marL="0" lvl="2"/>
            <a:endParaRPr lang="en-US" sz="600" b="1" dirty="0"/>
          </a:p>
        </p:txBody>
      </p:sp>
      <p:sp>
        <p:nvSpPr>
          <p:cNvPr id="7" name="TextBox 6"/>
          <p:cNvSpPr txBox="1"/>
          <p:nvPr/>
        </p:nvSpPr>
        <p:spPr>
          <a:xfrm>
            <a:off x="7315200" y="11446"/>
            <a:ext cx="1822620" cy="369332"/>
          </a:xfrm>
          <a:prstGeom prst="rect">
            <a:avLst/>
          </a:prstGeom>
          <a:noFill/>
        </p:spPr>
        <p:txBody>
          <a:bodyPr wrap="square" rtlCol="0">
            <a:spAutoFit/>
          </a:bodyPr>
          <a:lstStyle/>
          <a:p>
            <a:pPr algn="r"/>
            <a:r>
              <a:rPr lang="en-US" b="1" i="1" dirty="0">
                <a:solidFill>
                  <a:srgbClr val="FFFFFF"/>
                </a:solidFill>
              </a:rPr>
              <a:t>Intermediate</a:t>
            </a:r>
          </a:p>
        </p:txBody>
      </p:sp>
    </p:spTree>
    <p:extLst>
      <p:ext uri="{BB962C8B-B14F-4D97-AF65-F5344CB8AC3E}">
        <p14:creationId xmlns:p14="http://schemas.microsoft.com/office/powerpoint/2010/main" val="1515156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1" name="Straight Connector 70"/>
          <p:cNvCxnSpPr/>
          <p:nvPr/>
        </p:nvCxnSpPr>
        <p:spPr>
          <a:xfrm flipH="1">
            <a:off x="609600" y="5943599"/>
            <a:ext cx="6705600" cy="16785"/>
          </a:xfrm>
          <a:prstGeom prst="line">
            <a:avLst/>
          </a:prstGeom>
          <a:ln w="19050">
            <a:solidFill>
              <a:schemeClr val="bg2">
                <a:lumMod val="5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H="1">
            <a:off x="838200" y="6019799"/>
            <a:ext cx="6553200" cy="0"/>
          </a:xfrm>
          <a:prstGeom prst="line">
            <a:avLst/>
          </a:prstGeom>
          <a:ln w="19050">
            <a:solidFill>
              <a:schemeClr val="bg2">
                <a:lumMod val="50000"/>
              </a:schemeClr>
            </a:solidFill>
            <a:tailEnd type="none"/>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1" y="65578"/>
            <a:ext cx="9069656" cy="1243192"/>
          </a:xfrm>
        </p:spPr>
        <p:txBody>
          <a:bodyPr>
            <a:noAutofit/>
          </a:bodyPr>
          <a:lstStyle/>
          <a:p>
            <a:r>
              <a:rPr lang="en-US" sz="3600" dirty="0">
                <a:solidFill>
                  <a:schemeClr val="accent1"/>
                </a:solidFill>
                <a:latin typeface="Roboto" charset="0"/>
                <a:ea typeface="Roboto" charset="0"/>
                <a:cs typeface="Roboto" charset="0"/>
              </a:rPr>
              <a:t>Lesson 5 - ZUUL</a:t>
            </a:r>
          </a:p>
        </p:txBody>
      </p:sp>
      <p:sp>
        <p:nvSpPr>
          <p:cNvPr id="5" name="Rectangle 4"/>
          <p:cNvSpPr/>
          <p:nvPr/>
        </p:nvSpPr>
        <p:spPr>
          <a:xfrm>
            <a:off x="457200" y="5181600"/>
            <a:ext cx="6781800" cy="685799"/>
          </a:xfrm>
          <a:prstGeom prst="rect">
            <a:avLst/>
          </a:prstGeom>
          <a:solidFill>
            <a:srgbClr val="3366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3200" dirty="0">
              <a:solidFill>
                <a:schemeClr val="bg1"/>
              </a:solidFill>
              <a:latin typeface="Arial Black" panose="020B0A04020102020204" pitchFamily="34" charset="0"/>
            </a:endParaRPr>
          </a:p>
        </p:txBody>
      </p:sp>
      <p:sp>
        <p:nvSpPr>
          <p:cNvPr id="7" name="Rectangle 6"/>
          <p:cNvSpPr/>
          <p:nvPr/>
        </p:nvSpPr>
        <p:spPr>
          <a:xfrm>
            <a:off x="5334000" y="5181601"/>
            <a:ext cx="1895459" cy="561558"/>
          </a:xfrm>
          <a:prstGeom prst="rect">
            <a:avLst/>
          </a:prstGeom>
          <a:solidFill>
            <a:srgbClr val="0000FF"/>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schemeClr val="bg1"/>
              </a:solidFill>
              <a:latin typeface="Arial Black" panose="020B0A04020102020204" pitchFamily="34" charset="0"/>
            </a:endParaRPr>
          </a:p>
          <a:p>
            <a:pPr algn="ctr"/>
            <a:endParaRPr lang="en-US" dirty="0">
              <a:solidFill>
                <a:schemeClr val="bg1"/>
              </a:solidFill>
              <a:latin typeface="Arial Black" panose="020B0A04020102020204" pitchFamily="34" charset="0"/>
            </a:endParaRPr>
          </a:p>
          <a:p>
            <a:pPr algn="ctr"/>
            <a:r>
              <a:rPr lang="en-US" sz="3200" b="1" dirty="0">
                <a:solidFill>
                  <a:schemeClr val="bg1"/>
                </a:solidFill>
                <a:latin typeface="Arial Black"/>
                <a:cs typeface="Arial Black"/>
              </a:rPr>
              <a:t>ZUUL</a:t>
            </a:r>
          </a:p>
        </p:txBody>
      </p:sp>
      <p:sp>
        <p:nvSpPr>
          <p:cNvPr id="95" name="Rectangle 94"/>
          <p:cNvSpPr/>
          <p:nvPr/>
        </p:nvSpPr>
        <p:spPr>
          <a:xfrm>
            <a:off x="457200" y="5333999"/>
            <a:ext cx="1666859" cy="409159"/>
          </a:xfrm>
          <a:prstGeom prst="rect">
            <a:avLst/>
          </a:prstGeom>
          <a:solidFill>
            <a:srgbClr val="0000FF"/>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schemeClr val="bg1"/>
              </a:solidFill>
              <a:latin typeface="Arial Black" panose="020B0A04020102020204" pitchFamily="34" charset="0"/>
            </a:endParaRPr>
          </a:p>
          <a:p>
            <a:pPr algn="ctr"/>
            <a:endParaRPr lang="en-US" dirty="0">
              <a:solidFill>
                <a:schemeClr val="bg1"/>
              </a:solidFill>
              <a:latin typeface="Arial Black" panose="020B0A04020102020204" pitchFamily="34" charset="0"/>
            </a:endParaRPr>
          </a:p>
          <a:p>
            <a:pPr algn="ctr"/>
            <a:endParaRPr lang="en-US" dirty="0">
              <a:solidFill>
                <a:schemeClr val="bg1"/>
              </a:solidFill>
              <a:latin typeface="Arial Black" panose="020B0A04020102020204" pitchFamily="34" charset="0"/>
            </a:endParaRPr>
          </a:p>
          <a:p>
            <a:pPr algn="ctr"/>
            <a:r>
              <a:rPr lang="en-US" b="1" dirty="0">
                <a:solidFill>
                  <a:schemeClr val="bg1"/>
                </a:solidFill>
                <a:latin typeface="Arial Narrow"/>
                <a:cs typeface="Arial Narrow"/>
              </a:rPr>
              <a:t>Security</a:t>
            </a:r>
          </a:p>
        </p:txBody>
      </p:sp>
      <p:cxnSp>
        <p:nvCxnSpPr>
          <p:cNvPr id="52" name="Straight Connector 51"/>
          <p:cNvCxnSpPr/>
          <p:nvPr/>
        </p:nvCxnSpPr>
        <p:spPr>
          <a:xfrm flipV="1">
            <a:off x="609600" y="5867399"/>
            <a:ext cx="0" cy="76200"/>
          </a:xfrm>
          <a:prstGeom prst="line">
            <a:avLst/>
          </a:prstGeom>
          <a:ln w="19050">
            <a:solidFill>
              <a:schemeClr val="bg1">
                <a:lumMod val="75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73" name="Straight Connector 172"/>
          <p:cNvCxnSpPr/>
          <p:nvPr/>
        </p:nvCxnSpPr>
        <p:spPr>
          <a:xfrm flipV="1">
            <a:off x="838200" y="5943599"/>
            <a:ext cx="0" cy="76200"/>
          </a:xfrm>
          <a:prstGeom prst="line">
            <a:avLst/>
          </a:prstGeom>
          <a:ln w="19050">
            <a:solidFill>
              <a:schemeClr val="bg1">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2590800" y="5257799"/>
            <a:ext cx="2514600" cy="646331"/>
          </a:xfrm>
          <a:prstGeom prst="rect">
            <a:avLst/>
          </a:prstGeom>
          <a:noFill/>
        </p:spPr>
        <p:txBody>
          <a:bodyPr wrap="square" rtlCol="0">
            <a:spAutoFit/>
          </a:bodyPr>
          <a:lstStyle/>
          <a:p>
            <a:r>
              <a:rPr lang="en-US" sz="3600" b="1" dirty="0">
                <a:solidFill>
                  <a:schemeClr val="bg1"/>
                </a:solidFill>
                <a:latin typeface="Arial Black"/>
                <a:cs typeface="Arial Black"/>
              </a:rPr>
              <a:t>Gateway</a:t>
            </a:r>
          </a:p>
        </p:txBody>
      </p:sp>
      <p:cxnSp>
        <p:nvCxnSpPr>
          <p:cNvPr id="49" name="Straight Connector 48"/>
          <p:cNvCxnSpPr/>
          <p:nvPr/>
        </p:nvCxnSpPr>
        <p:spPr>
          <a:xfrm flipV="1">
            <a:off x="7315200" y="5562599"/>
            <a:ext cx="0" cy="381000"/>
          </a:xfrm>
          <a:prstGeom prst="line">
            <a:avLst/>
          </a:prstGeom>
          <a:ln w="19050">
            <a:solidFill>
              <a:schemeClr val="accent1">
                <a:lumMod val="75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7239000" y="5562599"/>
            <a:ext cx="76200" cy="0"/>
          </a:xfrm>
          <a:prstGeom prst="line">
            <a:avLst/>
          </a:prstGeom>
          <a:ln w="19050">
            <a:solidFill>
              <a:schemeClr val="accent1">
                <a:lumMod val="75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flipV="1">
            <a:off x="7391400" y="5638799"/>
            <a:ext cx="0" cy="381000"/>
          </a:xfrm>
          <a:prstGeom prst="line">
            <a:avLst/>
          </a:prstGeom>
          <a:ln w="19050">
            <a:solidFill>
              <a:schemeClr val="accent1">
                <a:lumMod val="75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7315200" y="5638799"/>
            <a:ext cx="76200" cy="0"/>
          </a:xfrm>
          <a:prstGeom prst="line">
            <a:avLst/>
          </a:prstGeom>
          <a:ln w="19050">
            <a:solidFill>
              <a:schemeClr val="accent1">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54" name="Rectangle 53"/>
          <p:cNvSpPr/>
          <p:nvPr/>
        </p:nvSpPr>
        <p:spPr>
          <a:xfrm>
            <a:off x="7696200" y="5486399"/>
            <a:ext cx="1143000" cy="533400"/>
          </a:xfrm>
          <a:prstGeom prst="rect">
            <a:avLst/>
          </a:prstGeom>
          <a:noFill/>
          <a:ln w="25400" cmpd="sng">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b="1" dirty="0">
              <a:solidFill>
                <a:schemeClr val="tx1"/>
              </a:solidFill>
            </a:endParaRPr>
          </a:p>
        </p:txBody>
      </p:sp>
      <p:sp>
        <p:nvSpPr>
          <p:cNvPr id="55" name="Rectangle 54"/>
          <p:cNvSpPr/>
          <p:nvPr/>
        </p:nvSpPr>
        <p:spPr>
          <a:xfrm>
            <a:off x="7620000" y="5406454"/>
            <a:ext cx="1143000" cy="537145"/>
          </a:xfrm>
          <a:prstGeom prst="rect">
            <a:avLst/>
          </a:prstGeom>
          <a:noFill/>
          <a:ln w="25400" cmpd="sng">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b="1" dirty="0">
              <a:solidFill>
                <a:schemeClr val="tx1"/>
              </a:solidFill>
            </a:endParaRPr>
          </a:p>
        </p:txBody>
      </p:sp>
      <p:sp>
        <p:nvSpPr>
          <p:cNvPr id="56" name="Rectangle 55"/>
          <p:cNvSpPr/>
          <p:nvPr/>
        </p:nvSpPr>
        <p:spPr>
          <a:xfrm>
            <a:off x="7543800" y="5333999"/>
            <a:ext cx="1143000" cy="533400"/>
          </a:xfrm>
          <a:prstGeom prst="rect">
            <a:avLst/>
          </a:prstGeom>
          <a:gradFill flip="none" rotWithShape="1">
            <a:gsLst>
              <a:gs pos="0">
                <a:srgbClr val="3366FF"/>
              </a:gs>
              <a:gs pos="100000">
                <a:srgbClr val="FFFFFF"/>
              </a:gs>
              <a:gs pos="50000">
                <a:schemeClr val="accent1">
                  <a:lumMod val="75000"/>
                </a:scheme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solidFill>
                  <a:schemeClr val="bg1"/>
                </a:solidFill>
                <a:latin typeface="Arial Black" panose="020B0A04020102020204" pitchFamily="34" charset="0"/>
              </a:rPr>
              <a:t> </a:t>
            </a:r>
          </a:p>
        </p:txBody>
      </p:sp>
      <p:sp>
        <p:nvSpPr>
          <p:cNvPr id="59" name="Flowchart: Magnetic Disk 10"/>
          <p:cNvSpPr/>
          <p:nvPr/>
        </p:nvSpPr>
        <p:spPr>
          <a:xfrm>
            <a:off x="7620000" y="5410199"/>
            <a:ext cx="990600" cy="381000"/>
          </a:xfrm>
          <a:prstGeom prst="flowChartMagneticDisk">
            <a:avLst/>
          </a:prstGeom>
          <a:solidFill>
            <a:schemeClr val="accent6">
              <a:lumMod val="75000"/>
            </a:schemeClr>
          </a:solidFill>
          <a:ln>
            <a:solidFill>
              <a:schemeClr val="accent6">
                <a:lumMod val="40000"/>
                <a:lumOff val="6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100" dirty="0">
                <a:solidFill>
                  <a:schemeClr val="bg1"/>
                </a:solidFill>
                <a:latin typeface="Arial Black" panose="020B0A04020102020204" pitchFamily="34" charset="0"/>
              </a:rPr>
              <a:t>IN-MEM</a:t>
            </a:r>
          </a:p>
        </p:txBody>
      </p:sp>
      <p:sp>
        <p:nvSpPr>
          <p:cNvPr id="128" name="TextBox 14"/>
          <p:cNvSpPr txBox="1"/>
          <p:nvPr/>
        </p:nvSpPr>
        <p:spPr>
          <a:xfrm>
            <a:off x="3630686" y="1066800"/>
            <a:ext cx="914400" cy="30777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b="1" dirty="0">
                <a:latin typeface="Arial Black" panose="020B0A04020102020204" pitchFamily="34" charset="0"/>
              </a:rPr>
              <a:t>LB</a:t>
            </a:r>
          </a:p>
        </p:txBody>
      </p:sp>
      <p:cxnSp>
        <p:nvCxnSpPr>
          <p:cNvPr id="65" name="Straight Arrow Connector 64"/>
          <p:cNvCxnSpPr/>
          <p:nvPr/>
        </p:nvCxnSpPr>
        <p:spPr>
          <a:xfrm flipV="1">
            <a:off x="7162800" y="5791199"/>
            <a:ext cx="457200" cy="15646"/>
          </a:xfrm>
          <a:prstGeom prst="straightConnector1">
            <a:avLst/>
          </a:prstGeom>
          <a:ln w="38100">
            <a:solidFill>
              <a:srgbClr val="FF0000"/>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77" name="Notched Right Arrow 76"/>
          <p:cNvSpPr/>
          <p:nvPr/>
        </p:nvSpPr>
        <p:spPr>
          <a:xfrm rot="1972518">
            <a:off x="6735610" y="5970013"/>
            <a:ext cx="1939248" cy="533400"/>
          </a:xfrm>
          <a:prstGeom prst="notchedRightArrow">
            <a:avLst/>
          </a:prstGeom>
          <a:gradFill flip="none" rotWithShape="1">
            <a:gsLst>
              <a:gs pos="0">
                <a:srgbClr val="FF0000"/>
              </a:gs>
              <a:gs pos="100000">
                <a:srgbClr val="FFFFFF"/>
              </a:gs>
            </a:gsLst>
            <a:lin ang="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Notched Right Arrow 78"/>
          <p:cNvSpPr/>
          <p:nvPr/>
        </p:nvSpPr>
        <p:spPr>
          <a:xfrm rot="1972518">
            <a:off x="6161687" y="6046213"/>
            <a:ext cx="1939248" cy="533400"/>
          </a:xfrm>
          <a:prstGeom prst="notchedRightArrow">
            <a:avLst/>
          </a:prstGeom>
          <a:gradFill flip="none" rotWithShape="1">
            <a:gsLst>
              <a:gs pos="0">
                <a:srgbClr val="FF0000"/>
              </a:gs>
              <a:gs pos="100000">
                <a:srgbClr val="FFFFFF"/>
              </a:gs>
            </a:gsLst>
            <a:lin ang="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Notched Right Arrow 80"/>
          <p:cNvSpPr/>
          <p:nvPr/>
        </p:nvSpPr>
        <p:spPr>
          <a:xfrm rot="8058391">
            <a:off x="4418451" y="6013245"/>
            <a:ext cx="1542443" cy="533400"/>
          </a:xfrm>
          <a:prstGeom prst="notchedRightArrow">
            <a:avLst/>
          </a:prstGeom>
          <a:gradFill flip="none" rotWithShape="1">
            <a:gsLst>
              <a:gs pos="0">
                <a:srgbClr val="FF0000"/>
              </a:gs>
              <a:gs pos="100000">
                <a:srgbClr val="FFFFFF"/>
              </a:gs>
            </a:gsLst>
            <a:lin ang="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Notched Right Arrow 81"/>
          <p:cNvSpPr/>
          <p:nvPr/>
        </p:nvSpPr>
        <p:spPr>
          <a:xfrm rot="8058391">
            <a:off x="3775479" y="5925562"/>
            <a:ext cx="2000465" cy="533400"/>
          </a:xfrm>
          <a:prstGeom prst="notchedRightArrow">
            <a:avLst/>
          </a:prstGeom>
          <a:gradFill flip="none" rotWithShape="1">
            <a:gsLst>
              <a:gs pos="0">
                <a:srgbClr val="FF0000"/>
              </a:gs>
              <a:gs pos="100000">
                <a:srgbClr val="FFFFFF"/>
              </a:gs>
            </a:gsLst>
            <a:lin ang="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Content Placeholder 2"/>
          <p:cNvSpPr>
            <a:spLocks noGrp="1"/>
          </p:cNvSpPr>
          <p:nvPr>
            <p:ph idx="1"/>
          </p:nvPr>
        </p:nvSpPr>
        <p:spPr>
          <a:xfrm>
            <a:off x="0" y="1295401"/>
            <a:ext cx="9144000" cy="1828799"/>
          </a:xfrm>
          <a:solidFill>
            <a:schemeClr val="bg1"/>
          </a:solidFill>
        </p:spPr>
        <p:txBody>
          <a:bodyPr>
            <a:normAutofit/>
          </a:bodyPr>
          <a:lstStyle/>
          <a:p>
            <a:r>
              <a:rPr lang="en-US" sz="2600" dirty="0">
                <a:latin typeface="Roboto" charset="0"/>
                <a:ea typeface="Roboto" charset="0"/>
                <a:cs typeface="Roboto" charset="0"/>
              </a:rPr>
              <a:t>Routing Service has predefined Service </a:t>
            </a:r>
            <a:r>
              <a:rPr lang="en-US" sz="2600" dirty="0" smtClean="0">
                <a:latin typeface="Roboto" charset="0"/>
                <a:ea typeface="Roboto" charset="0"/>
                <a:cs typeface="Roboto" charset="0"/>
              </a:rPr>
              <a:t>Names </a:t>
            </a:r>
            <a:endParaRPr lang="en-US" sz="2600" dirty="0">
              <a:latin typeface="Roboto" charset="0"/>
              <a:ea typeface="Roboto" charset="0"/>
              <a:cs typeface="Roboto" charset="0"/>
            </a:endParaRPr>
          </a:p>
          <a:p>
            <a:pPr lvl="1"/>
            <a:r>
              <a:rPr lang="en-US" sz="2400" dirty="0">
                <a:latin typeface="Roboto" charset="0"/>
                <a:ea typeface="Roboto" charset="0"/>
                <a:cs typeface="Roboto" charset="0"/>
              </a:rPr>
              <a:t>Service configured in the </a:t>
            </a:r>
            <a:r>
              <a:rPr lang="en-US" sz="2400" u="sng" dirty="0">
                <a:latin typeface="Roboto" charset="0"/>
                <a:ea typeface="Roboto" charset="0"/>
                <a:cs typeface="Roboto" charset="0"/>
              </a:rPr>
              <a:t>application.yml</a:t>
            </a:r>
            <a:r>
              <a:rPr lang="en-US" sz="2400" dirty="0">
                <a:latin typeface="Roboto" charset="0"/>
                <a:ea typeface="Roboto" charset="0"/>
                <a:cs typeface="Roboto" charset="0"/>
              </a:rPr>
              <a:t> file</a:t>
            </a:r>
          </a:p>
          <a:p>
            <a:pPr lvl="1"/>
            <a:r>
              <a:rPr lang="en-US" sz="2400" dirty="0">
                <a:latin typeface="Roboto" charset="0"/>
                <a:ea typeface="Roboto" charset="0"/>
                <a:cs typeface="Roboto" charset="0"/>
              </a:rPr>
              <a:t>Clients use a .yml file to tell ZUUL there name</a:t>
            </a:r>
          </a:p>
          <a:p>
            <a:pPr marL="118872" indent="0">
              <a:buNone/>
            </a:pPr>
            <a:endParaRPr lang="en-US" b="1" dirty="0"/>
          </a:p>
        </p:txBody>
      </p:sp>
      <p:sp>
        <p:nvSpPr>
          <p:cNvPr id="85" name="Content Placeholder 5"/>
          <p:cNvSpPr txBox="1">
            <a:spLocks/>
          </p:cNvSpPr>
          <p:nvPr/>
        </p:nvSpPr>
        <p:spPr>
          <a:xfrm>
            <a:off x="0" y="2971800"/>
            <a:ext cx="9144000" cy="1524000"/>
          </a:xfrm>
          <a:prstGeom prst="rect">
            <a:avLst/>
          </a:prstGeom>
          <a:solidFill>
            <a:schemeClr val="bg1"/>
          </a:solidFill>
        </p:spPr>
        <p:txBody>
          <a:bodyPr vert="horz" lIns="54864" tIns="91440" rtlCol="0">
            <a:noAutofit/>
          </a:bodyPr>
          <a:lstStyle>
            <a:lvl1pPr marL="438912" indent="-320040" algn="l" rtl="0" eaLnBrk="1" latinLnBrk="0" hangingPunct="1">
              <a:spcBef>
                <a:spcPts val="0"/>
              </a:spcBef>
              <a:buClr>
                <a:schemeClr val="accent1"/>
              </a:buClr>
              <a:buSzPct val="80000"/>
              <a:buFont typeface="Wingdings 2"/>
              <a:buChar char=""/>
              <a:defRPr kumimoji="0" sz="3200" kern="1200">
                <a:solidFill>
                  <a:schemeClr val="tx1"/>
                </a:solidFill>
                <a:latin typeface="+mn-lt"/>
                <a:ea typeface="+mn-ea"/>
                <a:cs typeface="+mn-cs"/>
              </a:defRPr>
            </a:lvl1pPr>
            <a:lvl2pPr marL="731520" indent="-274320" algn="l" rtl="0" eaLnBrk="1" latinLnBrk="0" hangingPunct="1">
              <a:spcBef>
                <a:spcPct val="20000"/>
              </a:spcBef>
              <a:buClr>
                <a:schemeClr val="accent2"/>
              </a:buClr>
              <a:buSzPct val="90000"/>
              <a:buFont typeface="Wingdings"/>
              <a:buChar char=""/>
              <a:defRPr kumimoji="0" sz="2800" kern="1200">
                <a:solidFill>
                  <a:schemeClr val="tx1"/>
                </a:solidFill>
                <a:latin typeface="+mn-lt"/>
                <a:ea typeface="+mn-ea"/>
                <a:cs typeface="+mn-cs"/>
              </a:defRPr>
            </a:lvl2pPr>
            <a:lvl3pPr marL="996696" indent="-228600" algn="l" rtl="0" eaLnBrk="1" latinLnBrk="0" hangingPunct="1">
              <a:spcBef>
                <a:spcPct val="20000"/>
              </a:spcBef>
              <a:buClr>
                <a:schemeClr val="accent3"/>
              </a:buClr>
              <a:buFont typeface="Arial"/>
              <a:buChar char="▪"/>
              <a:defRPr kumimoji="0" sz="2400" kern="1200">
                <a:solidFill>
                  <a:schemeClr val="tx1"/>
                </a:solidFill>
                <a:latin typeface="+mn-lt"/>
                <a:ea typeface="+mn-ea"/>
                <a:cs typeface="+mn-cs"/>
              </a:defRPr>
            </a:lvl3pPr>
            <a:lvl4pPr marL="1216152" indent="-182880" algn="l" rtl="0" eaLnBrk="1" latinLnBrk="0" hangingPunct="1">
              <a:spcBef>
                <a:spcPct val="20000"/>
              </a:spcBef>
              <a:buClr>
                <a:schemeClr val="accent4"/>
              </a:buClr>
              <a:buFont typeface="Arial"/>
              <a:buChar char="▪"/>
              <a:defRPr kumimoji="0" sz="2000" kern="1200">
                <a:solidFill>
                  <a:schemeClr val="tx1"/>
                </a:solidFill>
                <a:latin typeface="+mn-lt"/>
                <a:ea typeface="+mn-ea"/>
                <a:cs typeface="+mn-cs"/>
              </a:defRPr>
            </a:lvl4pPr>
            <a:lvl5pPr marL="1426464" indent="-182880" algn="l" rtl="0" eaLnBrk="1" latinLnBrk="0" hangingPunct="1">
              <a:spcBef>
                <a:spcPct val="20000"/>
              </a:spcBef>
              <a:buClr>
                <a:schemeClr val="accent5"/>
              </a:buClr>
              <a:buFont typeface="Wingdings 3"/>
              <a:buChar char=""/>
              <a:defRPr kumimoji="0" lang="en-US" sz="2000" kern="1200" smtClean="0">
                <a:solidFill>
                  <a:schemeClr val="tx1"/>
                </a:solidFill>
                <a:latin typeface="+mn-lt"/>
                <a:ea typeface="+mn-ea"/>
                <a:cs typeface="+mn-cs"/>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extLst/>
          </a:lstStyle>
          <a:p>
            <a:pPr marL="0" indent="-438912"/>
            <a:r>
              <a:rPr lang="en-US" sz="2600" dirty="0" smtClean="0">
                <a:latin typeface="Roboto" charset="0"/>
                <a:ea typeface="Roboto" charset="0"/>
                <a:cs typeface="Roboto" charset="0"/>
              </a:rPr>
              <a:t>Challenge</a:t>
            </a:r>
            <a:endParaRPr lang="is-IS" sz="2600" dirty="0">
              <a:latin typeface="Roboto" charset="0"/>
              <a:ea typeface="Roboto" charset="0"/>
              <a:cs typeface="Roboto" charset="0"/>
            </a:endParaRPr>
          </a:p>
          <a:p>
            <a:pPr marL="292608" lvl="1" indent="-438912"/>
            <a:r>
              <a:rPr lang="is-IS" sz="2400" dirty="0" smtClean="0">
                <a:latin typeface="Roboto" charset="0"/>
                <a:ea typeface="Roboto" charset="0"/>
                <a:cs typeface="Roboto" charset="0"/>
              </a:rPr>
              <a:t>Where </a:t>
            </a:r>
            <a:r>
              <a:rPr lang="is-IS" sz="2400" dirty="0">
                <a:latin typeface="Roboto" charset="0"/>
                <a:ea typeface="Roboto" charset="0"/>
                <a:cs typeface="Roboto" charset="0"/>
              </a:rPr>
              <a:t>is ZUUL code for Configuring DEVICE-UI </a:t>
            </a:r>
            <a:r>
              <a:rPr lang="is-IS" sz="2400" dirty="0" smtClean="0">
                <a:latin typeface="Roboto" charset="0"/>
                <a:ea typeface="Roboto" charset="0"/>
                <a:cs typeface="Roboto" charset="0"/>
              </a:rPr>
              <a:t>name</a:t>
            </a:r>
          </a:p>
          <a:p>
            <a:pPr marL="292608" lvl="1" indent="-438912"/>
            <a:r>
              <a:rPr lang="is-IS" sz="2400" dirty="0" smtClean="0">
                <a:latin typeface="Roboto" charset="0"/>
                <a:ea typeface="Roboto" charset="0"/>
                <a:cs typeface="Roboto" charset="0"/>
              </a:rPr>
              <a:t>Is </a:t>
            </a:r>
            <a:r>
              <a:rPr lang="is-IS" sz="2400" dirty="0">
                <a:latin typeface="Roboto" charset="0"/>
                <a:ea typeface="Roboto" charset="0"/>
                <a:cs typeface="Roboto" charset="0"/>
              </a:rPr>
              <a:t>a Configuration needed for DEVICE-SERVICE?</a:t>
            </a:r>
          </a:p>
        </p:txBody>
      </p:sp>
    </p:spTree>
    <p:extLst>
      <p:ext uri="{BB962C8B-B14F-4D97-AF65-F5344CB8AC3E}">
        <p14:creationId xmlns:p14="http://schemas.microsoft.com/office/powerpoint/2010/main" val="25669686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5">
                                            <p:txEl>
                                              <p:pRg st="0" end="0"/>
                                            </p:txEl>
                                          </p:spTgt>
                                        </p:tgtEl>
                                        <p:attrNameLst>
                                          <p:attrName>style.visibility</p:attrName>
                                        </p:attrNameLst>
                                      </p:cBhvr>
                                      <p:to>
                                        <p:strVal val="visible"/>
                                      </p:to>
                                    </p:set>
                                    <p:anim calcmode="lin" valueType="num">
                                      <p:cBhvr additive="base">
                                        <p:cTn id="7" dur="500" fill="hold"/>
                                        <p:tgtEl>
                                          <p:spTgt spid="8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5">
                                            <p:txEl>
                                              <p:pRg st="1" end="1"/>
                                            </p:txEl>
                                          </p:spTgt>
                                        </p:tgtEl>
                                        <p:attrNameLst>
                                          <p:attrName>style.visibility</p:attrName>
                                        </p:attrNameLst>
                                      </p:cBhvr>
                                      <p:to>
                                        <p:strVal val="visible"/>
                                      </p:to>
                                    </p:set>
                                    <p:anim calcmode="lin" valueType="num">
                                      <p:cBhvr additive="base">
                                        <p:cTn id="13" dur="500" fill="hold"/>
                                        <p:tgtEl>
                                          <p:spTgt spid="85">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8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85">
                                            <p:txEl>
                                              <p:pRg st="2" end="2"/>
                                            </p:txEl>
                                          </p:spTgt>
                                        </p:tgtEl>
                                        <p:attrNameLst>
                                          <p:attrName>style.visibility</p:attrName>
                                        </p:attrNameLst>
                                      </p:cBhvr>
                                      <p:to>
                                        <p:strVal val="visible"/>
                                      </p:to>
                                    </p:set>
                                    <p:anim calcmode="lin" valueType="num">
                                      <p:cBhvr additive="base">
                                        <p:cTn id="19" dur="500" fill="hold"/>
                                        <p:tgtEl>
                                          <p:spTgt spid="85">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85">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5922" y="5029200"/>
            <a:ext cx="9144000" cy="1828800"/>
          </a:xfrm>
          <a:solidFill>
            <a:schemeClr val="bg1"/>
          </a:solidFill>
        </p:spPr>
        <p:txBody>
          <a:bodyPr>
            <a:noAutofit/>
          </a:bodyPr>
          <a:lstStyle/>
          <a:p>
            <a:pPr algn="ctr"/>
            <a:r>
              <a:rPr lang="en-US" sz="6600" i="1" dirty="0"/>
              <a:t>Questions?</a:t>
            </a:r>
          </a:p>
        </p:txBody>
      </p:sp>
      <p:sp>
        <p:nvSpPr>
          <p:cNvPr id="4" name="Slide Number Placeholder 3"/>
          <p:cNvSpPr>
            <a:spLocks noGrp="1"/>
          </p:cNvSpPr>
          <p:nvPr>
            <p:ph type="sldNum" sz="quarter" idx="12"/>
          </p:nvPr>
        </p:nvSpPr>
        <p:spPr/>
        <p:txBody>
          <a:bodyPr/>
          <a:lstStyle/>
          <a:p>
            <a:fld id="{B6F15528-21DE-4FAA-801E-634DDDAF4B2B}" type="slidenum">
              <a:rPr lang="en-US" smtClean="0"/>
              <a:pPr/>
              <a:t>38</a:t>
            </a:fld>
            <a:endParaRPr lang="en-US"/>
          </a:p>
        </p:txBody>
      </p:sp>
      <p:pic>
        <p:nvPicPr>
          <p:cNvPr id="6" name="Picture 5" descr="Scott-BizCard-IMG_1069d.jp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22346" y="5600280"/>
            <a:ext cx="821654" cy="1105320"/>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5527674"/>
            <a:ext cx="849050" cy="1177926"/>
          </a:xfrm>
          <a:prstGeom prst="rect">
            <a:avLst/>
          </a:prstGeom>
        </p:spPr>
      </p:pic>
      <p:pic>
        <p:nvPicPr>
          <p:cNvPr id="3" name="Picture 2" descr="ThatsAllFolks.gi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9144000" cy="5181600"/>
          </a:xfrm>
          <a:prstGeom prst="rect">
            <a:avLst/>
          </a:prstGeom>
        </p:spPr>
      </p:pic>
      <p:pic>
        <p:nvPicPr>
          <p:cNvPr id="7" name="Picture 6"/>
          <p:cNvPicPr>
            <a:picLocks noChangeAspect="1"/>
          </p:cNvPicPr>
          <p:nvPr/>
        </p:nvPicPr>
        <p:blipFill>
          <a:blip r:embed="rId6"/>
          <a:stretch>
            <a:fillRect/>
          </a:stretch>
        </p:blipFill>
        <p:spPr>
          <a:xfrm>
            <a:off x="4114800" y="5181600"/>
            <a:ext cx="914400" cy="850900"/>
          </a:xfrm>
          <a:prstGeom prst="rect">
            <a:avLst/>
          </a:prstGeom>
        </p:spPr>
      </p:pic>
    </p:spTree>
    <p:extLst>
      <p:ext uri="{BB962C8B-B14F-4D97-AF65-F5344CB8AC3E}">
        <p14:creationId xmlns:p14="http://schemas.microsoft.com/office/powerpoint/2010/main" val="139930707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838200"/>
          </a:xfrm>
        </p:spPr>
        <p:txBody>
          <a:bodyPr>
            <a:normAutofit fontScale="90000"/>
          </a:bodyPr>
          <a:lstStyle/>
          <a:p>
            <a:r>
              <a:rPr lang="en-US" dirty="0"/>
              <a:t>Build Automation Example </a:t>
            </a:r>
            <a:r>
              <a:rPr lang="mr-IN" dirty="0"/>
              <a:t>–</a:t>
            </a:r>
            <a:r>
              <a:rPr lang="en-US" dirty="0"/>
              <a:t> </a:t>
            </a:r>
            <a:r>
              <a:rPr lang="en-US" sz="3200" b="0" i="1" dirty="0"/>
              <a:t>Maven/Docker</a:t>
            </a:r>
          </a:p>
        </p:txBody>
      </p:sp>
      <p:sp>
        <p:nvSpPr>
          <p:cNvPr id="3" name="Content Placeholder 2"/>
          <p:cNvSpPr>
            <a:spLocks noGrp="1"/>
          </p:cNvSpPr>
          <p:nvPr>
            <p:ph idx="1"/>
          </p:nvPr>
        </p:nvSpPr>
        <p:spPr>
          <a:xfrm>
            <a:off x="0" y="838200"/>
            <a:ext cx="9144000" cy="6019800"/>
          </a:xfrm>
          <a:solidFill>
            <a:schemeClr val="bg1"/>
          </a:solidFill>
        </p:spPr>
        <p:txBody>
          <a:bodyPr>
            <a:normAutofit fontScale="55000" lnSpcReduction="20000"/>
          </a:bodyPr>
          <a:lstStyle/>
          <a:p>
            <a:r>
              <a:rPr lang="en-US" dirty="0"/>
              <a:t>Maven Plugins: Custom maven Plugins to fully automate CI, Integration Tests, Building Containers, Publishing to Repository, deployment to Cloud, Static and Dynamic Scans. </a:t>
            </a:r>
          </a:p>
          <a:p>
            <a:endParaRPr lang="en-US" b="1" dirty="0"/>
          </a:p>
          <a:p>
            <a:pPr marL="0" indent="0">
              <a:buNone/>
            </a:pPr>
            <a:r>
              <a:rPr lang="en-US" sz="4400" b="1" dirty="0"/>
              <a:t>  Docker Maven Plugin</a:t>
            </a:r>
          </a:p>
          <a:p>
            <a:endParaRPr lang="en-US" dirty="0"/>
          </a:p>
          <a:p>
            <a:pPr marL="0" indent="0">
              <a:buNone/>
            </a:pPr>
            <a:r>
              <a:rPr lang="en-US" dirty="0"/>
              <a:t>  &lt;</a:t>
            </a:r>
            <a:r>
              <a:rPr lang="en-US" b="1" dirty="0"/>
              <a:t>plugin</a:t>
            </a:r>
            <a:r>
              <a:rPr lang="en-US" dirty="0"/>
              <a:t>&gt;</a:t>
            </a:r>
            <a:br>
              <a:rPr lang="en-US" dirty="0"/>
            </a:br>
            <a:r>
              <a:rPr lang="en-US" dirty="0"/>
              <a:t>     &lt;</a:t>
            </a:r>
            <a:r>
              <a:rPr lang="en-US" b="1" dirty="0" err="1"/>
              <a:t>groupId</a:t>
            </a:r>
            <a:r>
              <a:rPr lang="en-US" dirty="0"/>
              <a:t>&gt;</a:t>
            </a:r>
            <a:r>
              <a:rPr lang="en-US" dirty="0" err="1"/>
              <a:t>com.spotify</a:t>
            </a:r>
            <a:r>
              <a:rPr lang="en-US" dirty="0"/>
              <a:t>&lt;/</a:t>
            </a:r>
            <a:r>
              <a:rPr lang="en-US" b="1" dirty="0" err="1"/>
              <a:t>groupId</a:t>
            </a:r>
            <a:r>
              <a:rPr lang="en-US" dirty="0"/>
              <a:t>&gt;</a:t>
            </a:r>
            <a:br>
              <a:rPr lang="en-US" dirty="0"/>
            </a:br>
            <a:r>
              <a:rPr lang="en-US" dirty="0"/>
              <a:t>     &lt;</a:t>
            </a:r>
            <a:r>
              <a:rPr lang="en-US" b="1" dirty="0" err="1"/>
              <a:t>artifactId</a:t>
            </a:r>
            <a:r>
              <a:rPr lang="en-US" dirty="0"/>
              <a:t>&gt;docker-maven-plugin&lt;/</a:t>
            </a:r>
            <a:r>
              <a:rPr lang="en-US" b="1" dirty="0" err="1"/>
              <a:t>artifactId</a:t>
            </a:r>
            <a:r>
              <a:rPr lang="en-US" dirty="0"/>
              <a:t>&gt;</a:t>
            </a:r>
            <a:br>
              <a:rPr lang="en-US" dirty="0"/>
            </a:br>
            <a:r>
              <a:rPr lang="en-US" dirty="0"/>
              <a:t>     &lt;</a:t>
            </a:r>
            <a:r>
              <a:rPr lang="en-US" b="1" dirty="0"/>
              <a:t>version</a:t>
            </a:r>
            <a:r>
              <a:rPr lang="en-US" dirty="0"/>
              <a:t>&gt;0.2.3&lt;/</a:t>
            </a:r>
            <a:r>
              <a:rPr lang="en-US" b="1" dirty="0"/>
              <a:t>version</a:t>
            </a:r>
            <a:r>
              <a:rPr lang="en-US" dirty="0"/>
              <a:t>&gt;</a:t>
            </a:r>
            <a:br>
              <a:rPr lang="en-US" dirty="0"/>
            </a:br>
            <a:r>
              <a:rPr lang="en-US" dirty="0"/>
              <a:t>     &lt;</a:t>
            </a:r>
            <a:r>
              <a:rPr lang="en-US" b="1" dirty="0"/>
              <a:t>configuration</a:t>
            </a:r>
            <a:r>
              <a:rPr lang="en-US" dirty="0"/>
              <a:t>&gt;</a:t>
            </a:r>
            <a:br>
              <a:rPr lang="en-US" dirty="0"/>
            </a:br>
            <a:r>
              <a:rPr lang="en-US" dirty="0"/>
              <a:t>        &lt;</a:t>
            </a:r>
            <a:r>
              <a:rPr lang="en-US" b="1" dirty="0" err="1"/>
              <a:t>imageName</a:t>
            </a:r>
            <a:r>
              <a:rPr lang="en-US" dirty="0"/>
              <a:t>&gt;${</a:t>
            </a:r>
            <a:r>
              <a:rPr lang="en-US" dirty="0" err="1"/>
              <a:t>docker.image.prefix</a:t>
            </a:r>
            <a:r>
              <a:rPr lang="en-US" dirty="0"/>
              <a:t>}/${</a:t>
            </a:r>
            <a:r>
              <a:rPr lang="en-US" dirty="0" err="1"/>
              <a:t>project.artifactId</a:t>
            </a:r>
            <a:r>
              <a:rPr lang="en-US" dirty="0"/>
              <a:t>}&lt;/</a:t>
            </a:r>
            <a:r>
              <a:rPr lang="en-US" b="1" dirty="0" err="1"/>
              <a:t>imageName</a:t>
            </a:r>
            <a:r>
              <a:rPr lang="en-US" dirty="0"/>
              <a:t>&gt;</a:t>
            </a:r>
            <a:br>
              <a:rPr lang="en-US" dirty="0"/>
            </a:br>
            <a:r>
              <a:rPr lang="en-US" dirty="0"/>
              <a:t>        &lt;</a:t>
            </a:r>
            <a:r>
              <a:rPr lang="en-US" b="1" dirty="0" err="1"/>
              <a:t>dockerDirectory</a:t>
            </a:r>
            <a:r>
              <a:rPr lang="en-US" dirty="0"/>
              <a:t>&gt;</a:t>
            </a:r>
            <a:r>
              <a:rPr lang="en-US" dirty="0" err="1"/>
              <a:t>src</a:t>
            </a:r>
            <a:r>
              <a:rPr lang="en-US" dirty="0"/>
              <a:t>/main/docker&lt;/</a:t>
            </a:r>
            <a:r>
              <a:rPr lang="en-US" b="1" dirty="0" err="1"/>
              <a:t>dockerDirectory</a:t>
            </a:r>
            <a:r>
              <a:rPr lang="en-US" dirty="0"/>
              <a:t>&gt;</a:t>
            </a:r>
            <a:br>
              <a:rPr lang="en-US" dirty="0"/>
            </a:br>
            <a:r>
              <a:rPr lang="en-US" dirty="0"/>
              <a:t>        &lt;</a:t>
            </a:r>
            <a:r>
              <a:rPr lang="en-US" b="1" dirty="0"/>
              <a:t>resources</a:t>
            </a:r>
            <a:r>
              <a:rPr lang="en-US" dirty="0"/>
              <a:t>&gt;</a:t>
            </a:r>
            <a:br>
              <a:rPr lang="en-US" dirty="0"/>
            </a:br>
            <a:r>
              <a:rPr lang="en-US" dirty="0"/>
              <a:t>           &lt;</a:t>
            </a:r>
            <a:r>
              <a:rPr lang="en-US" b="1" dirty="0"/>
              <a:t>resource</a:t>
            </a:r>
            <a:r>
              <a:rPr lang="en-US" dirty="0"/>
              <a:t>&gt;</a:t>
            </a:r>
            <a:br>
              <a:rPr lang="en-US" dirty="0"/>
            </a:br>
            <a:r>
              <a:rPr lang="en-US" dirty="0"/>
              <a:t>              &lt;</a:t>
            </a:r>
            <a:r>
              <a:rPr lang="en-US" b="1" dirty="0" err="1"/>
              <a:t>targetPath</a:t>
            </a:r>
            <a:r>
              <a:rPr lang="en-US" dirty="0"/>
              <a:t>&gt;/&lt;/</a:t>
            </a:r>
            <a:r>
              <a:rPr lang="en-US" b="1" dirty="0" err="1"/>
              <a:t>targetPath</a:t>
            </a:r>
            <a:r>
              <a:rPr lang="en-US" dirty="0"/>
              <a:t>&gt;</a:t>
            </a:r>
            <a:br>
              <a:rPr lang="en-US" dirty="0"/>
            </a:br>
            <a:r>
              <a:rPr lang="en-US" dirty="0"/>
              <a:t>              &lt;</a:t>
            </a:r>
            <a:r>
              <a:rPr lang="en-US" b="1" dirty="0"/>
              <a:t>directory</a:t>
            </a:r>
            <a:r>
              <a:rPr lang="en-US" dirty="0"/>
              <a:t>&gt;${</a:t>
            </a:r>
            <a:r>
              <a:rPr lang="en-US" dirty="0" err="1"/>
              <a:t>project.build.directory</a:t>
            </a:r>
            <a:r>
              <a:rPr lang="en-US" dirty="0"/>
              <a:t>}&lt;/</a:t>
            </a:r>
            <a:r>
              <a:rPr lang="en-US" b="1" dirty="0"/>
              <a:t>directory</a:t>
            </a:r>
            <a:r>
              <a:rPr lang="en-US" dirty="0"/>
              <a:t>&gt;</a:t>
            </a:r>
            <a:br>
              <a:rPr lang="en-US" dirty="0"/>
            </a:br>
            <a:r>
              <a:rPr lang="en-US" dirty="0"/>
              <a:t>              &lt;</a:t>
            </a:r>
            <a:r>
              <a:rPr lang="en-US" b="1" dirty="0"/>
              <a:t>include</a:t>
            </a:r>
            <a:r>
              <a:rPr lang="en-US" dirty="0"/>
              <a:t>&gt;${</a:t>
            </a:r>
            <a:r>
              <a:rPr lang="en-US" dirty="0" err="1"/>
              <a:t>project.build.finalName</a:t>
            </a:r>
            <a:r>
              <a:rPr lang="en-US" dirty="0"/>
              <a:t>}.jar&lt;/</a:t>
            </a:r>
            <a:r>
              <a:rPr lang="en-US" b="1" dirty="0"/>
              <a:t>include</a:t>
            </a:r>
            <a:r>
              <a:rPr lang="en-US" dirty="0"/>
              <a:t>&gt;</a:t>
            </a:r>
            <a:br>
              <a:rPr lang="en-US" dirty="0"/>
            </a:br>
            <a:r>
              <a:rPr lang="en-US" dirty="0"/>
              <a:t>           &lt;/</a:t>
            </a:r>
            <a:r>
              <a:rPr lang="en-US" b="1" dirty="0"/>
              <a:t>resource</a:t>
            </a:r>
            <a:r>
              <a:rPr lang="en-US" dirty="0"/>
              <a:t>&gt;</a:t>
            </a:r>
            <a:br>
              <a:rPr lang="en-US" dirty="0"/>
            </a:br>
            <a:r>
              <a:rPr lang="en-US" dirty="0"/>
              <a:t>        &lt;/</a:t>
            </a:r>
            <a:r>
              <a:rPr lang="en-US" b="1" dirty="0"/>
              <a:t>resources</a:t>
            </a:r>
            <a:r>
              <a:rPr lang="en-US" dirty="0"/>
              <a:t>&gt;</a:t>
            </a:r>
            <a:br>
              <a:rPr lang="en-US" dirty="0"/>
            </a:br>
            <a:r>
              <a:rPr lang="en-US" dirty="0"/>
              <a:t>     &lt;/</a:t>
            </a:r>
            <a:r>
              <a:rPr lang="en-US" b="1" dirty="0"/>
              <a:t>configuration</a:t>
            </a:r>
            <a:r>
              <a:rPr lang="en-US" dirty="0"/>
              <a:t>&gt;</a:t>
            </a:r>
            <a:br>
              <a:rPr lang="en-US" dirty="0"/>
            </a:br>
            <a:r>
              <a:rPr lang="en-US" dirty="0"/>
              <a:t>  &lt;/</a:t>
            </a:r>
            <a:r>
              <a:rPr lang="en-US" b="1" dirty="0"/>
              <a:t>plugin</a:t>
            </a:r>
            <a:r>
              <a:rPr lang="en-US" dirty="0"/>
              <a:t>&gt;</a:t>
            </a:r>
          </a:p>
          <a:p>
            <a:pPr marL="0" indent="0">
              <a:buNone/>
            </a:pPr>
            <a:endParaRPr lang="en-US" dirty="0"/>
          </a:p>
          <a:p>
            <a:pPr marL="0" indent="0">
              <a:buNone/>
            </a:pPr>
            <a:endParaRPr lang="en-US" dirty="0"/>
          </a:p>
          <a:p>
            <a:pPr marL="0" indent="0">
              <a:buNone/>
            </a:pPr>
            <a:r>
              <a:rPr lang="en-US" sz="4400" b="1" dirty="0"/>
              <a:t>  clean package </a:t>
            </a:r>
            <a:r>
              <a:rPr lang="en-US" sz="4400" b="1" dirty="0" err="1"/>
              <a:t>docker:build</a:t>
            </a:r>
            <a:r>
              <a:rPr lang="en-US" sz="4400" b="1" dirty="0"/>
              <a:t> -</a:t>
            </a:r>
            <a:r>
              <a:rPr lang="en-US" sz="4400" b="1" dirty="0" err="1"/>
              <a:t>DpushImage</a:t>
            </a:r>
            <a:endParaRPr lang="en-US" sz="4400" b="1" dirty="0"/>
          </a:p>
        </p:txBody>
      </p:sp>
      <p:pic>
        <p:nvPicPr>
          <p:cNvPr id="4" name="Picture 3"/>
          <p:cNvPicPr>
            <a:picLocks noChangeAspect="1"/>
          </p:cNvPicPr>
          <p:nvPr/>
        </p:nvPicPr>
        <p:blipFill>
          <a:blip r:embed="rId2"/>
          <a:stretch>
            <a:fillRect/>
          </a:stretch>
        </p:blipFill>
        <p:spPr>
          <a:xfrm>
            <a:off x="6146800" y="4724400"/>
            <a:ext cx="2997200" cy="2032000"/>
          </a:xfrm>
          <a:prstGeom prst="rect">
            <a:avLst/>
          </a:prstGeom>
        </p:spPr>
      </p:pic>
    </p:spTree>
    <p:extLst>
      <p:ext uri="{BB962C8B-B14F-4D97-AF65-F5344CB8AC3E}">
        <p14:creationId xmlns:p14="http://schemas.microsoft.com/office/powerpoint/2010/main" val="3971967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 calcmode="lin" valueType="num">
                                      <p:cBhvr additive="base">
                                        <p:cTn id="1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anim calcmode="lin" valueType="num">
                                      <p:cBhvr additive="base">
                                        <p:cTn id="23"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2939" y="0"/>
            <a:ext cx="9067800" cy="838199"/>
          </a:xfrm>
        </p:spPr>
        <p:txBody>
          <a:bodyPr>
            <a:normAutofit/>
          </a:bodyPr>
          <a:lstStyle/>
          <a:p>
            <a:r>
              <a:rPr lang="en-US" sz="3600" dirty="0">
                <a:solidFill>
                  <a:schemeClr val="accent1"/>
                </a:solidFill>
                <a:latin typeface="Roboto" charset="0"/>
                <a:ea typeface="Roboto" charset="0"/>
                <a:cs typeface="Roboto" charset="0"/>
              </a:rPr>
              <a:t>Agenda</a:t>
            </a:r>
          </a:p>
        </p:txBody>
      </p:sp>
      <p:sp>
        <p:nvSpPr>
          <p:cNvPr id="3" name="Content Placeholder 2"/>
          <p:cNvSpPr>
            <a:spLocks noGrp="1"/>
          </p:cNvSpPr>
          <p:nvPr>
            <p:ph idx="1"/>
          </p:nvPr>
        </p:nvSpPr>
        <p:spPr>
          <a:xfrm>
            <a:off x="0" y="914400"/>
            <a:ext cx="4571999" cy="5943601"/>
          </a:xfrm>
          <a:solidFill>
            <a:schemeClr val="bg1"/>
          </a:solidFill>
        </p:spPr>
        <p:txBody>
          <a:bodyPr>
            <a:normAutofit/>
          </a:bodyPr>
          <a:lstStyle/>
          <a:p>
            <a:pPr>
              <a:spcBef>
                <a:spcPct val="0"/>
              </a:spcBef>
            </a:pPr>
            <a:r>
              <a:rPr lang="en-US" b="1" dirty="0">
                <a:solidFill>
                  <a:srgbClr val="000000"/>
                </a:solidFill>
                <a:latin typeface="Roboto" charset="0"/>
                <a:ea typeface="Roboto" charset="0"/>
                <a:cs typeface="Roboto" charset="0"/>
              </a:rPr>
              <a:t>Tech </a:t>
            </a:r>
            <a:r>
              <a:rPr lang="en-US" b="1" dirty="0" smtClean="0">
                <a:solidFill>
                  <a:srgbClr val="000000"/>
                </a:solidFill>
                <a:latin typeface="Roboto" charset="0"/>
                <a:ea typeface="Roboto" charset="0"/>
                <a:cs typeface="Roboto" charset="0"/>
              </a:rPr>
              <a:t>Directions</a:t>
            </a:r>
          </a:p>
          <a:p>
            <a:pPr lvl="1">
              <a:spcBef>
                <a:spcPct val="0"/>
              </a:spcBef>
            </a:pPr>
            <a:r>
              <a:rPr lang="en-US" sz="2000" dirty="0" smtClean="0">
                <a:solidFill>
                  <a:srgbClr val="000000"/>
                </a:solidFill>
                <a:latin typeface="Roboto" charset="0"/>
                <a:ea typeface="Roboto" charset="0"/>
                <a:cs typeface="Roboto" charset="0"/>
              </a:rPr>
              <a:t>Change </a:t>
            </a:r>
            <a:r>
              <a:rPr lang="en-US" sz="2000" dirty="0">
                <a:solidFill>
                  <a:srgbClr val="000000"/>
                </a:solidFill>
                <a:latin typeface="Roboto" charset="0"/>
                <a:ea typeface="Roboto" charset="0"/>
                <a:cs typeface="Roboto" charset="0"/>
              </a:rPr>
              <a:t>is your friend</a:t>
            </a:r>
          </a:p>
          <a:p>
            <a:pPr lvl="8"/>
            <a:endParaRPr lang="en-US" sz="1600" dirty="0"/>
          </a:p>
          <a:p>
            <a:pPr>
              <a:spcBef>
                <a:spcPct val="0"/>
              </a:spcBef>
            </a:pPr>
            <a:r>
              <a:rPr lang="en-US" b="1" dirty="0">
                <a:solidFill>
                  <a:srgbClr val="000000"/>
                </a:solidFill>
                <a:latin typeface="Roboto" charset="0"/>
                <a:ea typeface="Roboto" charset="0"/>
                <a:cs typeface="Roboto" charset="0"/>
              </a:rPr>
              <a:t>Design Scalable App</a:t>
            </a:r>
          </a:p>
          <a:p>
            <a:pPr lvl="1">
              <a:spcBef>
                <a:spcPct val="0"/>
              </a:spcBef>
            </a:pPr>
            <a:r>
              <a:rPr lang="en-US" sz="2000" dirty="0">
                <a:solidFill>
                  <a:srgbClr val="000000"/>
                </a:solidFill>
                <a:latin typeface="Roboto" charset="0"/>
                <a:ea typeface="Roboto" charset="0"/>
                <a:cs typeface="Roboto" charset="0"/>
              </a:rPr>
              <a:t>Concepts</a:t>
            </a:r>
          </a:p>
          <a:p>
            <a:pPr lvl="8"/>
            <a:endParaRPr lang="en-US" b="1" dirty="0"/>
          </a:p>
          <a:p>
            <a:pPr>
              <a:spcBef>
                <a:spcPct val="0"/>
              </a:spcBef>
            </a:pPr>
            <a:r>
              <a:rPr lang="en-US" b="1" dirty="0">
                <a:solidFill>
                  <a:srgbClr val="000000"/>
                </a:solidFill>
                <a:latin typeface="Roboto" charset="0"/>
                <a:ea typeface="Roboto" charset="0"/>
                <a:cs typeface="Roboto" charset="0"/>
              </a:rPr>
              <a:t>Explore Ref App</a:t>
            </a:r>
          </a:p>
          <a:p>
            <a:pPr lvl="1">
              <a:spcBef>
                <a:spcPct val="0"/>
              </a:spcBef>
            </a:pPr>
            <a:r>
              <a:rPr lang="en-US" sz="2000" dirty="0">
                <a:solidFill>
                  <a:srgbClr val="000000"/>
                </a:solidFill>
                <a:latin typeface="Roboto" charset="0"/>
                <a:ea typeface="Roboto" charset="0"/>
                <a:cs typeface="Roboto" charset="0"/>
              </a:rPr>
              <a:t>Patterns </a:t>
            </a:r>
            <a:r>
              <a:rPr lang="en-US" sz="2000" dirty="0" smtClean="0">
                <a:solidFill>
                  <a:srgbClr val="000000"/>
                </a:solidFill>
                <a:latin typeface="Roboto" charset="0"/>
                <a:ea typeface="Roboto" charset="0"/>
                <a:cs typeface="Roboto" charset="0"/>
              </a:rPr>
              <a:t>and </a:t>
            </a:r>
            <a:r>
              <a:rPr lang="en-US" sz="2000" dirty="0">
                <a:solidFill>
                  <a:srgbClr val="000000"/>
                </a:solidFill>
                <a:latin typeface="Roboto" charset="0"/>
                <a:ea typeface="Roboto" charset="0"/>
                <a:cs typeface="Roboto" charset="0"/>
              </a:rPr>
              <a:t>f</a:t>
            </a:r>
            <a:r>
              <a:rPr lang="en-US" sz="2000" dirty="0" smtClean="0">
                <a:solidFill>
                  <a:srgbClr val="000000"/>
                </a:solidFill>
                <a:latin typeface="Roboto" charset="0"/>
                <a:ea typeface="Roboto" charset="0"/>
                <a:cs typeface="Roboto" charset="0"/>
              </a:rPr>
              <a:t>rameworks</a:t>
            </a:r>
            <a:endParaRPr lang="en-US" sz="2000" dirty="0">
              <a:solidFill>
                <a:srgbClr val="000000"/>
              </a:solidFill>
              <a:latin typeface="Roboto" charset="0"/>
              <a:ea typeface="Roboto" charset="0"/>
              <a:cs typeface="Roboto" charset="0"/>
            </a:endParaRPr>
          </a:p>
          <a:p>
            <a:pPr lvl="8"/>
            <a:endParaRPr lang="en-US" b="1" dirty="0"/>
          </a:p>
          <a:p>
            <a:pPr>
              <a:spcBef>
                <a:spcPct val="0"/>
              </a:spcBef>
            </a:pPr>
            <a:r>
              <a:rPr lang="en-US" b="1" dirty="0">
                <a:solidFill>
                  <a:srgbClr val="000000"/>
                </a:solidFill>
                <a:latin typeface="Roboto" charset="0"/>
                <a:ea typeface="Roboto" charset="0"/>
                <a:cs typeface="Roboto" charset="0"/>
              </a:rPr>
              <a:t>HandsOn!</a:t>
            </a:r>
          </a:p>
          <a:p>
            <a:pPr lvl="1">
              <a:spcBef>
                <a:spcPct val="0"/>
              </a:spcBef>
            </a:pPr>
            <a:r>
              <a:rPr lang="en-US" sz="2000" dirty="0">
                <a:solidFill>
                  <a:srgbClr val="000000"/>
                </a:solidFill>
                <a:latin typeface="Roboto" charset="0"/>
                <a:ea typeface="Roboto" charset="0"/>
                <a:cs typeface="Roboto" charset="0"/>
              </a:rPr>
              <a:t>Learn </a:t>
            </a:r>
            <a:r>
              <a:rPr lang="en-US" sz="2000" dirty="0" smtClean="0">
                <a:solidFill>
                  <a:srgbClr val="000000"/>
                </a:solidFill>
                <a:latin typeface="Roboto" charset="0"/>
                <a:ea typeface="Roboto" charset="0"/>
                <a:cs typeface="Roboto" charset="0"/>
              </a:rPr>
              <a:t>and win </a:t>
            </a:r>
            <a:r>
              <a:rPr lang="en-US" sz="2000" dirty="0">
                <a:solidFill>
                  <a:srgbClr val="000000"/>
                </a:solidFill>
                <a:latin typeface="Roboto" charset="0"/>
                <a:ea typeface="Roboto" charset="0"/>
                <a:cs typeface="Roboto" charset="0"/>
              </a:rPr>
              <a:t>s</a:t>
            </a:r>
            <a:r>
              <a:rPr lang="en-US" sz="2000" dirty="0" smtClean="0">
                <a:solidFill>
                  <a:srgbClr val="000000"/>
                </a:solidFill>
                <a:latin typeface="Roboto" charset="0"/>
                <a:ea typeface="Roboto" charset="0"/>
                <a:cs typeface="Roboto" charset="0"/>
              </a:rPr>
              <a:t>tuff</a:t>
            </a:r>
            <a:endParaRPr lang="en-US" sz="2000" dirty="0">
              <a:solidFill>
                <a:srgbClr val="000000"/>
              </a:solidFill>
              <a:latin typeface="Roboto" charset="0"/>
              <a:ea typeface="Roboto" charset="0"/>
              <a:cs typeface="Roboto" charset="0"/>
            </a:endParaRPr>
          </a:p>
          <a:p>
            <a:endParaRPr lang="en-US" dirty="0"/>
          </a:p>
        </p:txBody>
      </p:sp>
      <p:pic>
        <p:nvPicPr>
          <p:cNvPr id="6" name="Picture 5"/>
          <p:cNvPicPr>
            <a:picLocks noChangeAspect="1"/>
          </p:cNvPicPr>
          <p:nvPr/>
        </p:nvPicPr>
        <p:blipFill>
          <a:blip r:embed="rId3"/>
          <a:stretch>
            <a:fillRect/>
          </a:stretch>
        </p:blipFill>
        <p:spPr>
          <a:xfrm>
            <a:off x="4576592" y="914400"/>
            <a:ext cx="4572000" cy="5943600"/>
          </a:xfrm>
          <a:prstGeom prst="rect">
            <a:avLst/>
          </a:prstGeom>
        </p:spPr>
      </p:pic>
      <p:sp>
        <p:nvSpPr>
          <p:cNvPr id="7" name="TextBox 6"/>
          <p:cNvSpPr txBox="1"/>
          <p:nvPr/>
        </p:nvSpPr>
        <p:spPr>
          <a:xfrm>
            <a:off x="5552440" y="228600"/>
            <a:ext cx="3581400" cy="584776"/>
          </a:xfrm>
          <a:prstGeom prst="rect">
            <a:avLst/>
          </a:prstGeom>
          <a:noFill/>
        </p:spPr>
        <p:txBody>
          <a:bodyPr wrap="square" rtlCol="0">
            <a:spAutoFit/>
          </a:bodyPr>
          <a:lstStyle/>
          <a:p>
            <a:pPr algn="r"/>
            <a:r>
              <a:rPr lang="en-US" sz="1600" dirty="0">
                <a:solidFill>
                  <a:schemeClr val="bg1"/>
                </a:solidFill>
                <a:latin typeface="Roboto" charset="0"/>
                <a:ea typeface="Roboto" charset="0"/>
                <a:cs typeface="Roboto" charset="0"/>
              </a:rPr>
              <a:t>Due to time constraints, </a:t>
            </a:r>
            <a:endParaRPr lang="en-US" sz="1600" dirty="0" smtClean="0">
              <a:solidFill>
                <a:schemeClr val="bg1"/>
              </a:solidFill>
              <a:latin typeface="Roboto" charset="0"/>
              <a:ea typeface="Roboto" charset="0"/>
              <a:cs typeface="Roboto" charset="0"/>
            </a:endParaRPr>
          </a:p>
          <a:p>
            <a:pPr algn="r"/>
            <a:r>
              <a:rPr lang="en-US" sz="1600" dirty="0">
                <a:solidFill>
                  <a:schemeClr val="bg1"/>
                </a:solidFill>
                <a:latin typeface="Roboto" charset="0"/>
                <a:ea typeface="Roboto" charset="0"/>
                <a:cs typeface="Roboto" charset="0"/>
              </a:rPr>
              <a:t>h</a:t>
            </a:r>
            <a:r>
              <a:rPr lang="en-US" sz="1600" dirty="0" smtClean="0">
                <a:solidFill>
                  <a:schemeClr val="bg1"/>
                </a:solidFill>
                <a:latin typeface="Roboto" charset="0"/>
                <a:ea typeface="Roboto" charset="0"/>
                <a:cs typeface="Roboto" charset="0"/>
              </a:rPr>
              <a:t>old questions until the end</a:t>
            </a:r>
            <a:endParaRPr lang="en-US" sz="1600" dirty="0">
              <a:solidFill>
                <a:schemeClr val="bg1"/>
              </a:solidFill>
              <a:latin typeface="Roboto" charset="0"/>
              <a:ea typeface="Roboto" charset="0"/>
              <a:cs typeface="Roboto" charset="0"/>
            </a:endParaRPr>
          </a:p>
        </p:txBody>
      </p:sp>
    </p:spTree>
    <p:extLst>
      <p:ext uri="{BB962C8B-B14F-4D97-AF65-F5344CB8AC3E}">
        <p14:creationId xmlns:p14="http://schemas.microsoft.com/office/powerpoint/2010/main" val="33243267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10000" fill="hold" grpId="0" nodeType="withEffect">
                                  <p:stCondLst>
                                    <p:cond delay="0"/>
                                  </p:stCondLst>
                                  <p:childTnLst>
                                    <p:anim calcmode="discrete" valueType="str">
                                      <p:cBhvr>
                                        <p:cTn id="6" dur="500" fill="hold"/>
                                        <p:tgtEl>
                                          <p:spTgt spid="7"/>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6F15528-21DE-4FAA-801E-634DDDAF4B2B}" type="slidenum">
              <a:rPr lang="en-US" smtClean="0"/>
              <a:pPr/>
              <a:t>40</a:t>
            </a:fld>
            <a:endParaRPr lang="en-US"/>
          </a:p>
        </p:txBody>
      </p:sp>
      <p:sp>
        <p:nvSpPr>
          <p:cNvPr id="6" name="Title 1"/>
          <p:cNvSpPr txBox="1">
            <a:spLocks/>
          </p:cNvSpPr>
          <p:nvPr/>
        </p:nvSpPr>
        <p:spPr>
          <a:xfrm>
            <a:off x="0" y="0"/>
            <a:ext cx="9144000" cy="685800"/>
          </a:xfrm>
          <a:prstGeom prst="rect">
            <a:avLst/>
          </a:prstGeom>
        </p:spPr>
        <p:txBody>
          <a:bodyPr vert="horz" lIns="91440" rIns="45720" rtlCol="0" anchor="ctr">
            <a:normAutofit fontScale="82500" lnSpcReduction="10000"/>
            <a:scene3d>
              <a:camera prst="orthographicFront"/>
              <a:lightRig rig="threePt" dir="t">
                <a:rot lat="0" lon="0" rev="4800000"/>
              </a:lightRig>
            </a:scene3d>
            <a:sp3d prstMaterial="matte">
              <a:bevelT w="50800" h="10160"/>
            </a:sp3d>
          </a:bodyPr>
          <a:lstStyle>
            <a:lvl1pPr algn="l" rtl="0" eaLnBrk="1" latinLnBrk="0" hangingPunct="1">
              <a:spcBef>
                <a:spcPct val="0"/>
              </a:spcBef>
              <a:buNone/>
              <a:defRPr kumimoji="0" sz="4500" b="1" kern="1200">
                <a:solidFill>
                  <a:schemeClr val="accent1">
                    <a:satMod val="150000"/>
                  </a:schemeClr>
                </a:solidFill>
                <a:effectLst/>
                <a:latin typeface="+mj-lt"/>
                <a:ea typeface="+mj-ea"/>
                <a:cs typeface="+mj-cs"/>
              </a:defRPr>
            </a:lvl1pPr>
            <a:extLst/>
          </a:lstStyle>
          <a:p>
            <a:r>
              <a:rPr lang="en-US" dirty="0"/>
              <a:t>Build Automation Example </a:t>
            </a:r>
            <a:r>
              <a:rPr lang="mr-IN" dirty="0"/>
              <a:t>–</a:t>
            </a:r>
            <a:r>
              <a:rPr lang="en-US" dirty="0"/>
              <a:t> </a:t>
            </a:r>
            <a:r>
              <a:rPr lang="en-US" sz="3200" b="0" i="1" dirty="0"/>
              <a:t>AMI/Debian/Docker</a:t>
            </a:r>
          </a:p>
        </p:txBody>
      </p:sp>
      <p:sp>
        <p:nvSpPr>
          <p:cNvPr id="7" name="Content Placeholder 6"/>
          <p:cNvSpPr>
            <a:spLocks noGrp="1"/>
          </p:cNvSpPr>
          <p:nvPr>
            <p:ph idx="1"/>
          </p:nvPr>
        </p:nvSpPr>
        <p:spPr/>
        <p:txBody>
          <a:bodyPr/>
          <a:lstStyle/>
          <a:p>
            <a:endParaRPr lang="en-US"/>
          </a:p>
        </p:txBody>
      </p:sp>
      <p:sp>
        <p:nvSpPr>
          <p:cNvPr id="8" name="Content Placeholder 2"/>
          <p:cNvSpPr txBox="1">
            <a:spLocks/>
          </p:cNvSpPr>
          <p:nvPr/>
        </p:nvSpPr>
        <p:spPr>
          <a:xfrm>
            <a:off x="0" y="609600"/>
            <a:ext cx="9144000" cy="6248400"/>
          </a:xfrm>
          <a:prstGeom prst="rect">
            <a:avLst/>
          </a:prstGeom>
          <a:solidFill>
            <a:schemeClr val="bg1"/>
          </a:solidFill>
        </p:spPr>
        <p:txBody>
          <a:bodyPr vert="horz" lIns="54864" tIns="91440" rtlCol="0">
            <a:normAutofit fontScale="77500" lnSpcReduction="20000"/>
          </a:bodyPr>
          <a:lstStyle>
            <a:lvl1pPr marL="438912" indent="-320040" algn="l" rtl="0" eaLnBrk="1" latinLnBrk="0" hangingPunct="1">
              <a:spcBef>
                <a:spcPts val="0"/>
              </a:spcBef>
              <a:buClr>
                <a:schemeClr val="accent1"/>
              </a:buClr>
              <a:buSzPct val="80000"/>
              <a:buFont typeface="Wingdings 2"/>
              <a:buChar char=""/>
              <a:defRPr kumimoji="0" sz="3200" kern="1200">
                <a:solidFill>
                  <a:schemeClr val="tx1"/>
                </a:solidFill>
                <a:latin typeface="+mn-lt"/>
                <a:ea typeface="+mn-ea"/>
                <a:cs typeface="+mn-cs"/>
              </a:defRPr>
            </a:lvl1pPr>
            <a:lvl2pPr marL="731520" indent="-274320" algn="l" rtl="0" eaLnBrk="1" latinLnBrk="0" hangingPunct="1">
              <a:spcBef>
                <a:spcPct val="20000"/>
              </a:spcBef>
              <a:buClr>
                <a:schemeClr val="accent2"/>
              </a:buClr>
              <a:buSzPct val="90000"/>
              <a:buFont typeface="Wingdings"/>
              <a:buChar char=""/>
              <a:defRPr kumimoji="0" sz="2800" kern="1200">
                <a:solidFill>
                  <a:schemeClr val="tx1"/>
                </a:solidFill>
                <a:latin typeface="+mn-lt"/>
                <a:ea typeface="+mn-ea"/>
                <a:cs typeface="+mn-cs"/>
              </a:defRPr>
            </a:lvl2pPr>
            <a:lvl3pPr marL="996696" indent="-228600" algn="l" rtl="0" eaLnBrk="1" latinLnBrk="0" hangingPunct="1">
              <a:spcBef>
                <a:spcPct val="20000"/>
              </a:spcBef>
              <a:buClr>
                <a:schemeClr val="accent3"/>
              </a:buClr>
              <a:buFont typeface="Arial"/>
              <a:buChar char="▪"/>
              <a:defRPr kumimoji="0" sz="2400" kern="1200">
                <a:solidFill>
                  <a:schemeClr val="tx1"/>
                </a:solidFill>
                <a:latin typeface="+mn-lt"/>
                <a:ea typeface="+mn-ea"/>
                <a:cs typeface="+mn-cs"/>
              </a:defRPr>
            </a:lvl3pPr>
            <a:lvl4pPr marL="1216152" indent="-182880" algn="l" rtl="0" eaLnBrk="1" latinLnBrk="0" hangingPunct="1">
              <a:spcBef>
                <a:spcPct val="20000"/>
              </a:spcBef>
              <a:buClr>
                <a:schemeClr val="accent4"/>
              </a:buClr>
              <a:buFont typeface="Arial"/>
              <a:buChar char="▪"/>
              <a:defRPr kumimoji="0" sz="2000" kern="1200">
                <a:solidFill>
                  <a:schemeClr val="tx1"/>
                </a:solidFill>
                <a:latin typeface="+mn-lt"/>
                <a:ea typeface="+mn-ea"/>
                <a:cs typeface="+mn-cs"/>
              </a:defRPr>
            </a:lvl4pPr>
            <a:lvl5pPr marL="1426464" indent="-182880" algn="l" rtl="0" eaLnBrk="1" latinLnBrk="0" hangingPunct="1">
              <a:spcBef>
                <a:spcPct val="20000"/>
              </a:spcBef>
              <a:buClr>
                <a:schemeClr val="accent5"/>
              </a:buClr>
              <a:buFont typeface="Wingdings 3"/>
              <a:buChar char=""/>
              <a:defRPr kumimoji="0" lang="en-US" sz="2000" kern="1200" smtClean="0">
                <a:solidFill>
                  <a:schemeClr val="tx1"/>
                </a:solidFill>
                <a:latin typeface="+mn-lt"/>
                <a:ea typeface="+mn-ea"/>
                <a:cs typeface="+mn-cs"/>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extLst/>
          </a:lstStyle>
          <a:p>
            <a:r>
              <a:rPr lang="en-US" b="1" dirty="0"/>
              <a:t>Machine Creation</a:t>
            </a:r>
            <a:r>
              <a:rPr lang="is-IS" b="1" dirty="0"/>
              <a:t>…</a:t>
            </a:r>
            <a:endParaRPr lang="en-US" b="1" dirty="0"/>
          </a:p>
          <a:p>
            <a:pPr marL="722376" lvl="2" indent="0">
              <a:buFont typeface="Arial"/>
              <a:buNone/>
            </a:pPr>
            <a:r>
              <a:rPr lang="en-US" dirty="0">
                <a:latin typeface="Courier New"/>
                <a:cs typeface="Courier New"/>
              </a:rPr>
              <a:t>aws ec2 run-instances --image-id ami-92d6adf8 --count 1 --instance-type t2.micro --key-name KeyPairName         --security-groups default --user-data </a:t>
            </a:r>
            <a:r>
              <a:rPr lang="en-US" dirty="0">
                <a:latin typeface="Courier New"/>
                <a:cs typeface="Courier New"/>
                <a:hlinkClick r:id="rId3" action="ppaction://hlinkfile"/>
              </a:rPr>
              <a:t>file://bashfile.sh</a:t>
            </a:r>
            <a:endParaRPr lang="en-US" dirty="0">
              <a:latin typeface="Courier New"/>
              <a:cs typeface="Courier New"/>
            </a:endParaRPr>
          </a:p>
          <a:p>
            <a:r>
              <a:rPr lang="en-US" b="1" dirty="0"/>
              <a:t>bashfile.sh</a:t>
            </a:r>
            <a:r>
              <a:rPr lang="is-IS" b="1" dirty="0"/>
              <a:t>…</a:t>
            </a:r>
          </a:p>
          <a:p>
            <a:pPr marL="722376" lvl="2" indent="0">
              <a:buFont typeface="Arial"/>
              <a:buNone/>
            </a:pPr>
            <a:r>
              <a:rPr lang="en-US" dirty="0">
                <a:latin typeface="Courier New"/>
                <a:cs typeface="Courier New"/>
              </a:rPr>
              <a:t>#!/bin/bash</a:t>
            </a:r>
          </a:p>
          <a:p>
            <a:pPr marL="722376" lvl="2" indent="0">
              <a:buFont typeface="Arial"/>
              <a:buNone/>
            </a:pPr>
            <a:r>
              <a:rPr lang="en-US" dirty="0">
                <a:latin typeface="Courier New"/>
                <a:cs typeface="Courier New"/>
              </a:rPr>
              <a:t>sudo apt-get update </a:t>
            </a:r>
          </a:p>
          <a:p>
            <a:pPr marL="722376" lvl="2" indent="0">
              <a:buFont typeface="Arial"/>
              <a:buNone/>
            </a:pPr>
            <a:r>
              <a:rPr lang="en-US" dirty="0">
                <a:latin typeface="Courier New"/>
                <a:cs typeface="Courier New"/>
              </a:rPr>
              <a:t>sudo apt-get -y install apt-transport-https</a:t>
            </a:r>
          </a:p>
          <a:p>
            <a:pPr marL="722376" lvl="2" indent="0">
              <a:buFont typeface="Arial"/>
              <a:buNone/>
            </a:pPr>
            <a:r>
              <a:rPr lang="en-US" dirty="0">
                <a:latin typeface="Courier New"/>
                <a:cs typeface="Courier New"/>
              </a:rPr>
              <a:t>sudo apt-key adv –keyserver </a:t>
            </a:r>
          </a:p>
          <a:p>
            <a:pPr marL="722376" lvl="2" indent="0">
              <a:buFont typeface="Arial"/>
              <a:buNone/>
            </a:pPr>
            <a:r>
              <a:rPr lang="en-US" dirty="0">
                <a:latin typeface="Courier New"/>
                <a:cs typeface="Courier New"/>
              </a:rPr>
              <a:t>  hkp://p80.pool.sks-keyservers.net:80 --recv-   </a:t>
            </a:r>
          </a:p>
          <a:p>
            <a:pPr marL="722376" lvl="2" indent="0">
              <a:buFont typeface="Arial"/>
              <a:buNone/>
            </a:pPr>
            <a:r>
              <a:rPr lang="en-US" dirty="0">
                <a:latin typeface="Courier New"/>
                <a:cs typeface="Courier New"/>
              </a:rPr>
              <a:t>  keys58118E89F3A912897C070ADBF76221572C52609D</a:t>
            </a:r>
          </a:p>
          <a:p>
            <a:pPr marL="722376" lvl="2" indent="0">
              <a:buFont typeface="Arial"/>
              <a:buNone/>
            </a:pPr>
            <a:r>
              <a:rPr lang="en-US" dirty="0">
                <a:latin typeface="Courier New"/>
                <a:cs typeface="Courier New"/>
              </a:rPr>
              <a:t>  cat &lt;&lt;EOF &gt;/etc/apt/sources.list.d/docker.list </a:t>
            </a:r>
          </a:p>
          <a:p>
            <a:pPr marL="722376" lvl="2" indent="0">
              <a:buFont typeface="Arial"/>
              <a:buNone/>
            </a:pPr>
            <a:r>
              <a:rPr lang="en-US" dirty="0">
                <a:latin typeface="Courier New"/>
                <a:cs typeface="Courier New"/>
              </a:rPr>
              <a:t>  deb https://apt.dockerproject.org/repo debian-jessie  </a:t>
            </a:r>
          </a:p>
          <a:p>
            <a:pPr marL="722376" lvl="2" indent="0">
              <a:buFont typeface="Arial"/>
              <a:buNone/>
            </a:pPr>
            <a:r>
              <a:rPr lang="en-US" dirty="0">
                <a:latin typeface="Courier New"/>
                <a:cs typeface="Courier New"/>
              </a:rPr>
              <a:t>  main</a:t>
            </a:r>
          </a:p>
          <a:p>
            <a:pPr marL="722376" lvl="2" indent="0">
              <a:buFont typeface="Arial"/>
              <a:buNone/>
            </a:pPr>
            <a:r>
              <a:rPr lang="en-US" dirty="0">
                <a:latin typeface="Courier New"/>
                <a:cs typeface="Courier New"/>
              </a:rPr>
              <a:t>  EOF</a:t>
            </a:r>
          </a:p>
          <a:p>
            <a:pPr marL="722376" lvl="2" indent="0">
              <a:buFont typeface="Arial"/>
              <a:buNone/>
            </a:pPr>
            <a:r>
              <a:rPr lang="en-US" dirty="0">
                <a:latin typeface="Courier New"/>
                <a:cs typeface="Courier New"/>
              </a:rPr>
              <a:t>sudo apt-get update </a:t>
            </a:r>
          </a:p>
          <a:p>
            <a:pPr marL="722376" lvl="2" indent="0">
              <a:buFont typeface="Arial"/>
              <a:buNone/>
            </a:pPr>
            <a:r>
              <a:rPr lang="en-US" dirty="0">
                <a:latin typeface="Courier New"/>
                <a:cs typeface="Courier New"/>
              </a:rPr>
              <a:t>sudo apt-get install –y –force-yes docker-engine</a:t>
            </a:r>
          </a:p>
          <a:p>
            <a:pPr marL="722376" lvl="2" indent="0">
              <a:buFont typeface="Arial"/>
              <a:buNone/>
            </a:pPr>
            <a:r>
              <a:rPr lang="en-US" dirty="0">
                <a:latin typeface="Courier New"/>
                <a:cs typeface="Courier New"/>
              </a:rPr>
              <a:t>sudo service docker start</a:t>
            </a:r>
          </a:p>
          <a:p>
            <a:pPr marL="722376" lvl="2" indent="0">
              <a:buFont typeface="Arial"/>
              <a:buNone/>
            </a:pPr>
            <a:r>
              <a:rPr lang="en-US" dirty="0">
                <a:latin typeface="Courier New"/>
                <a:cs typeface="Courier New"/>
              </a:rPr>
              <a:t>docker login -u DOCKER_USER -p DOCKERPWD –e email</a:t>
            </a:r>
          </a:p>
          <a:p>
            <a:pPr marL="722376" lvl="2" indent="0">
              <a:buFont typeface="Arial"/>
              <a:buNone/>
            </a:pPr>
            <a:r>
              <a:rPr lang="en-US" dirty="0">
                <a:latin typeface="Courier New"/>
                <a:cs typeface="Courier New"/>
              </a:rPr>
              <a:t>docker pull owner/image</a:t>
            </a:r>
          </a:p>
          <a:p>
            <a:pPr marL="722376" lvl="2" indent="0">
              <a:buFont typeface="Arial"/>
              <a:buNone/>
            </a:pPr>
            <a:r>
              <a:rPr lang="en-US" dirty="0">
                <a:latin typeface="Courier New"/>
                <a:cs typeface="Courier New"/>
              </a:rPr>
              <a:t>docker run .....</a:t>
            </a:r>
          </a:p>
        </p:txBody>
      </p:sp>
    </p:spTree>
    <p:extLst>
      <p:ext uri="{BB962C8B-B14F-4D97-AF65-F5344CB8AC3E}">
        <p14:creationId xmlns:p14="http://schemas.microsoft.com/office/powerpoint/2010/main" val="2977061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anim calcmode="lin" valueType="num">
                                      <p:cBhvr additive="base">
                                        <p:cTn id="11" dur="500" fill="hold"/>
                                        <p:tgtEl>
                                          <p:spTgt spid="8">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8">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 calcmode="lin" valueType="num">
                                      <p:cBhvr additive="base">
                                        <p:cTn id="17" dur="500" fill="hold"/>
                                        <p:tgtEl>
                                          <p:spTgt spid="8">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8">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8">
                                            <p:txEl>
                                              <p:pRg st="3" end="3"/>
                                            </p:txEl>
                                          </p:spTgt>
                                        </p:tgtEl>
                                        <p:attrNameLst>
                                          <p:attrName>style.visibility</p:attrName>
                                        </p:attrNameLst>
                                      </p:cBhvr>
                                      <p:to>
                                        <p:strVal val="visible"/>
                                      </p:to>
                                    </p:set>
                                    <p:anim calcmode="lin" valueType="num">
                                      <p:cBhvr additive="base">
                                        <p:cTn id="21" dur="500" fill="hold"/>
                                        <p:tgtEl>
                                          <p:spTgt spid="8">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8">
                                            <p:txEl>
                                              <p:pRg st="3" end="3"/>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8">
                                            <p:txEl>
                                              <p:pRg st="4" end="4"/>
                                            </p:txEl>
                                          </p:spTgt>
                                        </p:tgtEl>
                                        <p:attrNameLst>
                                          <p:attrName>style.visibility</p:attrName>
                                        </p:attrNameLst>
                                      </p:cBhvr>
                                      <p:to>
                                        <p:strVal val="visible"/>
                                      </p:to>
                                    </p:set>
                                    <p:anim calcmode="lin" valueType="num">
                                      <p:cBhvr additive="base">
                                        <p:cTn id="25" dur="500" fill="hold"/>
                                        <p:tgtEl>
                                          <p:spTgt spid="8">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8">
                                            <p:txEl>
                                              <p:pRg st="4" end="4"/>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8">
                                            <p:txEl>
                                              <p:pRg st="5" end="5"/>
                                            </p:txEl>
                                          </p:spTgt>
                                        </p:tgtEl>
                                        <p:attrNameLst>
                                          <p:attrName>style.visibility</p:attrName>
                                        </p:attrNameLst>
                                      </p:cBhvr>
                                      <p:to>
                                        <p:strVal val="visible"/>
                                      </p:to>
                                    </p:set>
                                    <p:anim calcmode="lin" valueType="num">
                                      <p:cBhvr additive="base">
                                        <p:cTn id="29" dur="500" fill="hold"/>
                                        <p:tgtEl>
                                          <p:spTgt spid="8">
                                            <p:txEl>
                                              <p:pRg st="5" end="5"/>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8">
                                            <p:txEl>
                                              <p:pRg st="5" end="5"/>
                                            </p:txEl>
                                          </p:spTgt>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8">
                                            <p:txEl>
                                              <p:pRg st="6" end="6"/>
                                            </p:txEl>
                                          </p:spTgt>
                                        </p:tgtEl>
                                        <p:attrNameLst>
                                          <p:attrName>style.visibility</p:attrName>
                                        </p:attrNameLst>
                                      </p:cBhvr>
                                      <p:to>
                                        <p:strVal val="visible"/>
                                      </p:to>
                                    </p:set>
                                    <p:anim calcmode="lin" valueType="num">
                                      <p:cBhvr additive="base">
                                        <p:cTn id="33" dur="500" fill="hold"/>
                                        <p:tgtEl>
                                          <p:spTgt spid="8">
                                            <p:txEl>
                                              <p:pRg st="6" end="6"/>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8">
                                            <p:txEl>
                                              <p:pRg st="6" end="6"/>
                                            </p:txEl>
                                          </p:spTgt>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8">
                                            <p:txEl>
                                              <p:pRg st="7" end="7"/>
                                            </p:txEl>
                                          </p:spTgt>
                                        </p:tgtEl>
                                        <p:attrNameLst>
                                          <p:attrName>style.visibility</p:attrName>
                                        </p:attrNameLst>
                                      </p:cBhvr>
                                      <p:to>
                                        <p:strVal val="visible"/>
                                      </p:to>
                                    </p:set>
                                    <p:anim calcmode="lin" valueType="num">
                                      <p:cBhvr additive="base">
                                        <p:cTn id="37" dur="500" fill="hold"/>
                                        <p:tgtEl>
                                          <p:spTgt spid="8">
                                            <p:txEl>
                                              <p:pRg st="7" end="7"/>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8">
                                            <p:txEl>
                                              <p:pRg st="7" end="7"/>
                                            </p:txEl>
                                          </p:spTgt>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8">
                                            <p:txEl>
                                              <p:pRg st="8" end="8"/>
                                            </p:txEl>
                                          </p:spTgt>
                                        </p:tgtEl>
                                        <p:attrNameLst>
                                          <p:attrName>style.visibility</p:attrName>
                                        </p:attrNameLst>
                                      </p:cBhvr>
                                      <p:to>
                                        <p:strVal val="visible"/>
                                      </p:to>
                                    </p:set>
                                    <p:anim calcmode="lin" valueType="num">
                                      <p:cBhvr additive="base">
                                        <p:cTn id="41" dur="500" fill="hold"/>
                                        <p:tgtEl>
                                          <p:spTgt spid="8">
                                            <p:txEl>
                                              <p:pRg st="8" end="8"/>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8">
                                            <p:txEl>
                                              <p:pRg st="8" end="8"/>
                                            </p:txEl>
                                          </p:spTgt>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stCondLst>
                                    <p:cond delay="0"/>
                                  </p:stCondLst>
                                  <p:childTnLst>
                                    <p:set>
                                      <p:cBhvr>
                                        <p:cTn id="44" dur="1" fill="hold">
                                          <p:stCondLst>
                                            <p:cond delay="0"/>
                                          </p:stCondLst>
                                        </p:cTn>
                                        <p:tgtEl>
                                          <p:spTgt spid="8">
                                            <p:txEl>
                                              <p:pRg st="9" end="9"/>
                                            </p:txEl>
                                          </p:spTgt>
                                        </p:tgtEl>
                                        <p:attrNameLst>
                                          <p:attrName>style.visibility</p:attrName>
                                        </p:attrNameLst>
                                      </p:cBhvr>
                                      <p:to>
                                        <p:strVal val="visible"/>
                                      </p:to>
                                    </p:set>
                                    <p:anim calcmode="lin" valueType="num">
                                      <p:cBhvr additive="base">
                                        <p:cTn id="45" dur="500" fill="hold"/>
                                        <p:tgtEl>
                                          <p:spTgt spid="8">
                                            <p:txEl>
                                              <p:pRg st="9" end="9"/>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8">
                                            <p:txEl>
                                              <p:pRg st="9" end="9"/>
                                            </p:txEl>
                                          </p:spTgt>
                                        </p:tgtEl>
                                        <p:attrNameLst>
                                          <p:attrName>ppt_y</p:attrName>
                                        </p:attrNameLst>
                                      </p:cBhvr>
                                      <p:tavLst>
                                        <p:tav tm="0">
                                          <p:val>
                                            <p:strVal val="1+#ppt_h/2"/>
                                          </p:val>
                                        </p:tav>
                                        <p:tav tm="100000">
                                          <p:val>
                                            <p:strVal val="#ppt_y"/>
                                          </p:val>
                                        </p:tav>
                                      </p:tavLst>
                                    </p:anim>
                                  </p:childTnLst>
                                </p:cTn>
                              </p:par>
                              <p:par>
                                <p:cTn id="47" presetID="2" presetClass="entr" presetSubtype="4" fill="hold" nodeType="withEffect">
                                  <p:stCondLst>
                                    <p:cond delay="0"/>
                                  </p:stCondLst>
                                  <p:childTnLst>
                                    <p:set>
                                      <p:cBhvr>
                                        <p:cTn id="48" dur="1" fill="hold">
                                          <p:stCondLst>
                                            <p:cond delay="0"/>
                                          </p:stCondLst>
                                        </p:cTn>
                                        <p:tgtEl>
                                          <p:spTgt spid="8">
                                            <p:txEl>
                                              <p:pRg st="10" end="10"/>
                                            </p:txEl>
                                          </p:spTgt>
                                        </p:tgtEl>
                                        <p:attrNameLst>
                                          <p:attrName>style.visibility</p:attrName>
                                        </p:attrNameLst>
                                      </p:cBhvr>
                                      <p:to>
                                        <p:strVal val="visible"/>
                                      </p:to>
                                    </p:set>
                                    <p:anim calcmode="lin" valueType="num">
                                      <p:cBhvr additive="base">
                                        <p:cTn id="49" dur="500" fill="hold"/>
                                        <p:tgtEl>
                                          <p:spTgt spid="8">
                                            <p:txEl>
                                              <p:pRg st="10" end="10"/>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8">
                                            <p:txEl>
                                              <p:pRg st="10" end="10"/>
                                            </p:txEl>
                                          </p:spTgt>
                                        </p:tgtEl>
                                        <p:attrNameLst>
                                          <p:attrName>ppt_y</p:attrName>
                                        </p:attrNameLst>
                                      </p:cBhvr>
                                      <p:tavLst>
                                        <p:tav tm="0">
                                          <p:val>
                                            <p:strVal val="1+#ppt_h/2"/>
                                          </p:val>
                                        </p:tav>
                                        <p:tav tm="100000">
                                          <p:val>
                                            <p:strVal val="#ppt_y"/>
                                          </p:val>
                                        </p:tav>
                                      </p:tavLst>
                                    </p:anim>
                                  </p:childTnLst>
                                </p:cTn>
                              </p:par>
                              <p:par>
                                <p:cTn id="51" presetID="2" presetClass="entr" presetSubtype="4" fill="hold" nodeType="withEffect">
                                  <p:stCondLst>
                                    <p:cond delay="0"/>
                                  </p:stCondLst>
                                  <p:childTnLst>
                                    <p:set>
                                      <p:cBhvr>
                                        <p:cTn id="52" dur="1" fill="hold">
                                          <p:stCondLst>
                                            <p:cond delay="0"/>
                                          </p:stCondLst>
                                        </p:cTn>
                                        <p:tgtEl>
                                          <p:spTgt spid="8">
                                            <p:txEl>
                                              <p:pRg st="11" end="11"/>
                                            </p:txEl>
                                          </p:spTgt>
                                        </p:tgtEl>
                                        <p:attrNameLst>
                                          <p:attrName>style.visibility</p:attrName>
                                        </p:attrNameLst>
                                      </p:cBhvr>
                                      <p:to>
                                        <p:strVal val="visible"/>
                                      </p:to>
                                    </p:set>
                                    <p:anim calcmode="lin" valueType="num">
                                      <p:cBhvr additive="base">
                                        <p:cTn id="53" dur="500" fill="hold"/>
                                        <p:tgtEl>
                                          <p:spTgt spid="8">
                                            <p:txEl>
                                              <p:pRg st="11" end="11"/>
                                            </p:txEl>
                                          </p:spTgt>
                                        </p:tgtEl>
                                        <p:attrNameLst>
                                          <p:attrName>ppt_x</p:attrName>
                                        </p:attrNameLst>
                                      </p:cBhvr>
                                      <p:tavLst>
                                        <p:tav tm="0">
                                          <p:val>
                                            <p:strVal val="#ppt_x"/>
                                          </p:val>
                                        </p:tav>
                                        <p:tav tm="100000">
                                          <p:val>
                                            <p:strVal val="#ppt_x"/>
                                          </p:val>
                                        </p:tav>
                                      </p:tavLst>
                                    </p:anim>
                                    <p:anim calcmode="lin" valueType="num">
                                      <p:cBhvr additive="base">
                                        <p:cTn id="54" dur="500" fill="hold"/>
                                        <p:tgtEl>
                                          <p:spTgt spid="8">
                                            <p:txEl>
                                              <p:pRg st="11" end="11"/>
                                            </p:txEl>
                                          </p:spTgt>
                                        </p:tgtEl>
                                        <p:attrNameLst>
                                          <p:attrName>ppt_y</p:attrName>
                                        </p:attrNameLst>
                                      </p:cBhvr>
                                      <p:tavLst>
                                        <p:tav tm="0">
                                          <p:val>
                                            <p:strVal val="1+#ppt_h/2"/>
                                          </p:val>
                                        </p:tav>
                                        <p:tav tm="100000">
                                          <p:val>
                                            <p:strVal val="#ppt_y"/>
                                          </p:val>
                                        </p:tav>
                                      </p:tavLst>
                                    </p:anim>
                                  </p:childTnLst>
                                </p:cTn>
                              </p:par>
                              <p:par>
                                <p:cTn id="55" presetID="2" presetClass="entr" presetSubtype="4" fill="hold" nodeType="withEffect">
                                  <p:stCondLst>
                                    <p:cond delay="0"/>
                                  </p:stCondLst>
                                  <p:childTnLst>
                                    <p:set>
                                      <p:cBhvr>
                                        <p:cTn id="56" dur="1" fill="hold">
                                          <p:stCondLst>
                                            <p:cond delay="0"/>
                                          </p:stCondLst>
                                        </p:cTn>
                                        <p:tgtEl>
                                          <p:spTgt spid="8">
                                            <p:txEl>
                                              <p:pRg st="12" end="12"/>
                                            </p:txEl>
                                          </p:spTgt>
                                        </p:tgtEl>
                                        <p:attrNameLst>
                                          <p:attrName>style.visibility</p:attrName>
                                        </p:attrNameLst>
                                      </p:cBhvr>
                                      <p:to>
                                        <p:strVal val="visible"/>
                                      </p:to>
                                    </p:set>
                                    <p:anim calcmode="lin" valueType="num">
                                      <p:cBhvr additive="base">
                                        <p:cTn id="57" dur="500" fill="hold"/>
                                        <p:tgtEl>
                                          <p:spTgt spid="8">
                                            <p:txEl>
                                              <p:pRg st="12" end="12"/>
                                            </p:txEl>
                                          </p:spTgt>
                                        </p:tgtEl>
                                        <p:attrNameLst>
                                          <p:attrName>ppt_x</p:attrName>
                                        </p:attrNameLst>
                                      </p:cBhvr>
                                      <p:tavLst>
                                        <p:tav tm="0">
                                          <p:val>
                                            <p:strVal val="#ppt_x"/>
                                          </p:val>
                                        </p:tav>
                                        <p:tav tm="100000">
                                          <p:val>
                                            <p:strVal val="#ppt_x"/>
                                          </p:val>
                                        </p:tav>
                                      </p:tavLst>
                                    </p:anim>
                                    <p:anim calcmode="lin" valueType="num">
                                      <p:cBhvr additive="base">
                                        <p:cTn id="58" dur="500" fill="hold"/>
                                        <p:tgtEl>
                                          <p:spTgt spid="8">
                                            <p:txEl>
                                              <p:pRg st="12" end="12"/>
                                            </p:txEl>
                                          </p:spTgt>
                                        </p:tgtEl>
                                        <p:attrNameLst>
                                          <p:attrName>ppt_y</p:attrName>
                                        </p:attrNameLst>
                                      </p:cBhvr>
                                      <p:tavLst>
                                        <p:tav tm="0">
                                          <p:val>
                                            <p:strVal val="1+#ppt_h/2"/>
                                          </p:val>
                                        </p:tav>
                                        <p:tav tm="100000">
                                          <p:val>
                                            <p:strVal val="#ppt_y"/>
                                          </p:val>
                                        </p:tav>
                                      </p:tavLst>
                                    </p:anim>
                                  </p:childTnLst>
                                </p:cTn>
                              </p:par>
                              <p:par>
                                <p:cTn id="59" presetID="2" presetClass="entr" presetSubtype="4" fill="hold" nodeType="withEffect">
                                  <p:stCondLst>
                                    <p:cond delay="0"/>
                                  </p:stCondLst>
                                  <p:childTnLst>
                                    <p:set>
                                      <p:cBhvr>
                                        <p:cTn id="60" dur="1" fill="hold">
                                          <p:stCondLst>
                                            <p:cond delay="0"/>
                                          </p:stCondLst>
                                        </p:cTn>
                                        <p:tgtEl>
                                          <p:spTgt spid="8">
                                            <p:txEl>
                                              <p:pRg st="13" end="13"/>
                                            </p:txEl>
                                          </p:spTgt>
                                        </p:tgtEl>
                                        <p:attrNameLst>
                                          <p:attrName>style.visibility</p:attrName>
                                        </p:attrNameLst>
                                      </p:cBhvr>
                                      <p:to>
                                        <p:strVal val="visible"/>
                                      </p:to>
                                    </p:set>
                                    <p:anim calcmode="lin" valueType="num">
                                      <p:cBhvr additive="base">
                                        <p:cTn id="61" dur="500" fill="hold"/>
                                        <p:tgtEl>
                                          <p:spTgt spid="8">
                                            <p:txEl>
                                              <p:pRg st="13" end="13"/>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8">
                                            <p:txEl>
                                              <p:pRg st="13" end="13"/>
                                            </p:txEl>
                                          </p:spTgt>
                                        </p:tgtEl>
                                        <p:attrNameLst>
                                          <p:attrName>ppt_y</p:attrName>
                                        </p:attrNameLst>
                                      </p:cBhvr>
                                      <p:tavLst>
                                        <p:tav tm="0">
                                          <p:val>
                                            <p:strVal val="1+#ppt_h/2"/>
                                          </p:val>
                                        </p:tav>
                                        <p:tav tm="100000">
                                          <p:val>
                                            <p:strVal val="#ppt_y"/>
                                          </p:val>
                                        </p:tav>
                                      </p:tavLst>
                                    </p:anim>
                                  </p:childTnLst>
                                </p:cTn>
                              </p:par>
                              <p:par>
                                <p:cTn id="63" presetID="2" presetClass="entr" presetSubtype="4" fill="hold" nodeType="withEffect">
                                  <p:stCondLst>
                                    <p:cond delay="0"/>
                                  </p:stCondLst>
                                  <p:childTnLst>
                                    <p:set>
                                      <p:cBhvr>
                                        <p:cTn id="64" dur="1" fill="hold">
                                          <p:stCondLst>
                                            <p:cond delay="0"/>
                                          </p:stCondLst>
                                        </p:cTn>
                                        <p:tgtEl>
                                          <p:spTgt spid="8">
                                            <p:txEl>
                                              <p:pRg st="14" end="14"/>
                                            </p:txEl>
                                          </p:spTgt>
                                        </p:tgtEl>
                                        <p:attrNameLst>
                                          <p:attrName>style.visibility</p:attrName>
                                        </p:attrNameLst>
                                      </p:cBhvr>
                                      <p:to>
                                        <p:strVal val="visible"/>
                                      </p:to>
                                    </p:set>
                                    <p:anim calcmode="lin" valueType="num">
                                      <p:cBhvr additive="base">
                                        <p:cTn id="65" dur="500" fill="hold"/>
                                        <p:tgtEl>
                                          <p:spTgt spid="8">
                                            <p:txEl>
                                              <p:pRg st="14" end="14"/>
                                            </p:txEl>
                                          </p:spTgt>
                                        </p:tgtEl>
                                        <p:attrNameLst>
                                          <p:attrName>ppt_x</p:attrName>
                                        </p:attrNameLst>
                                      </p:cBhvr>
                                      <p:tavLst>
                                        <p:tav tm="0">
                                          <p:val>
                                            <p:strVal val="#ppt_x"/>
                                          </p:val>
                                        </p:tav>
                                        <p:tav tm="100000">
                                          <p:val>
                                            <p:strVal val="#ppt_x"/>
                                          </p:val>
                                        </p:tav>
                                      </p:tavLst>
                                    </p:anim>
                                    <p:anim calcmode="lin" valueType="num">
                                      <p:cBhvr additive="base">
                                        <p:cTn id="66" dur="500" fill="hold"/>
                                        <p:tgtEl>
                                          <p:spTgt spid="8">
                                            <p:txEl>
                                              <p:pRg st="14" end="14"/>
                                            </p:txEl>
                                          </p:spTgt>
                                        </p:tgtEl>
                                        <p:attrNameLst>
                                          <p:attrName>ppt_y</p:attrName>
                                        </p:attrNameLst>
                                      </p:cBhvr>
                                      <p:tavLst>
                                        <p:tav tm="0">
                                          <p:val>
                                            <p:strVal val="1+#ppt_h/2"/>
                                          </p:val>
                                        </p:tav>
                                        <p:tav tm="100000">
                                          <p:val>
                                            <p:strVal val="#ppt_y"/>
                                          </p:val>
                                        </p:tav>
                                      </p:tavLst>
                                    </p:anim>
                                  </p:childTnLst>
                                </p:cTn>
                              </p:par>
                              <p:par>
                                <p:cTn id="67" presetID="2" presetClass="entr" presetSubtype="4" fill="hold" nodeType="withEffect">
                                  <p:stCondLst>
                                    <p:cond delay="0"/>
                                  </p:stCondLst>
                                  <p:childTnLst>
                                    <p:set>
                                      <p:cBhvr>
                                        <p:cTn id="68" dur="1" fill="hold">
                                          <p:stCondLst>
                                            <p:cond delay="0"/>
                                          </p:stCondLst>
                                        </p:cTn>
                                        <p:tgtEl>
                                          <p:spTgt spid="8">
                                            <p:txEl>
                                              <p:pRg st="15" end="15"/>
                                            </p:txEl>
                                          </p:spTgt>
                                        </p:tgtEl>
                                        <p:attrNameLst>
                                          <p:attrName>style.visibility</p:attrName>
                                        </p:attrNameLst>
                                      </p:cBhvr>
                                      <p:to>
                                        <p:strVal val="visible"/>
                                      </p:to>
                                    </p:set>
                                    <p:anim calcmode="lin" valueType="num">
                                      <p:cBhvr additive="base">
                                        <p:cTn id="69" dur="500" fill="hold"/>
                                        <p:tgtEl>
                                          <p:spTgt spid="8">
                                            <p:txEl>
                                              <p:pRg st="15" end="15"/>
                                            </p:txEl>
                                          </p:spTgt>
                                        </p:tgtEl>
                                        <p:attrNameLst>
                                          <p:attrName>ppt_x</p:attrName>
                                        </p:attrNameLst>
                                      </p:cBhvr>
                                      <p:tavLst>
                                        <p:tav tm="0">
                                          <p:val>
                                            <p:strVal val="#ppt_x"/>
                                          </p:val>
                                        </p:tav>
                                        <p:tav tm="100000">
                                          <p:val>
                                            <p:strVal val="#ppt_x"/>
                                          </p:val>
                                        </p:tav>
                                      </p:tavLst>
                                    </p:anim>
                                    <p:anim calcmode="lin" valueType="num">
                                      <p:cBhvr additive="base">
                                        <p:cTn id="70" dur="500" fill="hold"/>
                                        <p:tgtEl>
                                          <p:spTgt spid="8">
                                            <p:txEl>
                                              <p:pRg st="15" end="15"/>
                                            </p:txEl>
                                          </p:spTgt>
                                        </p:tgtEl>
                                        <p:attrNameLst>
                                          <p:attrName>ppt_y</p:attrName>
                                        </p:attrNameLst>
                                      </p:cBhvr>
                                      <p:tavLst>
                                        <p:tav tm="0">
                                          <p:val>
                                            <p:strVal val="1+#ppt_h/2"/>
                                          </p:val>
                                        </p:tav>
                                        <p:tav tm="100000">
                                          <p:val>
                                            <p:strVal val="#ppt_y"/>
                                          </p:val>
                                        </p:tav>
                                      </p:tavLst>
                                    </p:anim>
                                  </p:childTnLst>
                                </p:cTn>
                              </p:par>
                              <p:par>
                                <p:cTn id="71" presetID="2" presetClass="entr" presetSubtype="4" fill="hold" nodeType="withEffect">
                                  <p:stCondLst>
                                    <p:cond delay="0"/>
                                  </p:stCondLst>
                                  <p:childTnLst>
                                    <p:set>
                                      <p:cBhvr>
                                        <p:cTn id="72" dur="1" fill="hold">
                                          <p:stCondLst>
                                            <p:cond delay="0"/>
                                          </p:stCondLst>
                                        </p:cTn>
                                        <p:tgtEl>
                                          <p:spTgt spid="8">
                                            <p:txEl>
                                              <p:pRg st="16" end="16"/>
                                            </p:txEl>
                                          </p:spTgt>
                                        </p:tgtEl>
                                        <p:attrNameLst>
                                          <p:attrName>style.visibility</p:attrName>
                                        </p:attrNameLst>
                                      </p:cBhvr>
                                      <p:to>
                                        <p:strVal val="visible"/>
                                      </p:to>
                                    </p:set>
                                    <p:anim calcmode="lin" valueType="num">
                                      <p:cBhvr additive="base">
                                        <p:cTn id="73" dur="500" fill="hold"/>
                                        <p:tgtEl>
                                          <p:spTgt spid="8">
                                            <p:txEl>
                                              <p:pRg st="16" end="16"/>
                                            </p:txEl>
                                          </p:spTgt>
                                        </p:tgtEl>
                                        <p:attrNameLst>
                                          <p:attrName>ppt_x</p:attrName>
                                        </p:attrNameLst>
                                      </p:cBhvr>
                                      <p:tavLst>
                                        <p:tav tm="0">
                                          <p:val>
                                            <p:strVal val="#ppt_x"/>
                                          </p:val>
                                        </p:tav>
                                        <p:tav tm="100000">
                                          <p:val>
                                            <p:strVal val="#ppt_x"/>
                                          </p:val>
                                        </p:tav>
                                      </p:tavLst>
                                    </p:anim>
                                    <p:anim calcmode="lin" valueType="num">
                                      <p:cBhvr additive="base">
                                        <p:cTn id="74" dur="500" fill="hold"/>
                                        <p:tgtEl>
                                          <p:spTgt spid="8">
                                            <p:txEl>
                                              <p:pRg st="16" end="16"/>
                                            </p:txEl>
                                          </p:spTgt>
                                        </p:tgtEl>
                                        <p:attrNameLst>
                                          <p:attrName>ppt_y</p:attrName>
                                        </p:attrNameLst>
                                      </p:cBhvr>
                                      <p:tavLst>
                                        <p:tav tm="0">
                                          <p:val>
                                            <p:strVal val="1+#ppt_h/2"/>
                                          </p:val>
                                        </p:tav>
                                        <p:tav tm="100000">
                                          <p:val>
                                            <p:strVal val="#ppt_y"/>
                                          </p:val>
                                        </p:tav>
                                      </p:tavLst>
                                    </p:anim>
                                  </p:childTnLst>
                                </p:cTn>
                              </p:par>
                              <p:par>
                                <p:cTn id="75" presetID="2" presetClass="entr" presetSubtype="4" fill="hold" nodeType="withEffect">
                                  <p:stCondLst>
                                    <p:cond delay="0"/>
                                  </p:stCondLst>
                                  <p:childTnLst>
                                    <p:set>
                                      <p:cBhvr>
                                        <p:cTn id="76" dur="1" fill="hold">
                                          <p:stCondLst>
                                            <p:cond delay="0"/>
                                          </p:stCondLst>
                                        </p:cTn>
                                        <p:tgtEl>
                                          <p:spTgt spid="8">
                                            <p:txEl>
                                              <p:pRg st="17" end="17"/>
                                            </p:txEl>
                                          </p:spTgt>
                                        </p:tgtEl>
                                        <p:attrNameLst>
                                          <p:attrName>style.visibility</p:attrName>
                                        </p:attrNameLst>
                                      </p:cBhvr>
                                      <p:to>
                                        <p:strVal val="visible"/>
                                      </p:to>
                                    </p:set>
                                    <p:anim calcmode="lin" valueType="num">
                                      <p:cBhvr additive="base">
                                        <p:cTn id="77" dur="500" fill="hold"/>
                                        <p:tgtEl>
                                          <p:spTgt spid="8">
                                            <p:txEl>
                                              <p:pRg st="17" end="17"/>
                                            </p:txEl>
                                          </p:spTgt>
                                        </p:tgtEl>
                                        <p:attrNameLst>
                                          <p:attrName>ppt_x</p:attrName>
                                        </p:attrNameLst>
                                      </p:cBhvr>
                                      <p:tavLst>
                                        <p:tav tm="0">
                                          <p:val>
                                            <p:strVal val="#ppt_x"/>
                                          </p:val>
                                        </p:tav>
                                        <p:tav tm="100000">
                                          <p:val>
                                            <p:strVal val="#ppt_x"/>
                                          </p:val>
                                        </p:tav>
                                      </p:tavLst>
                                    </p:anim>
                                    <p:anim calcmode="lin" valueType="num">
                                      <p:cBhvr additive="base">
                                        <p:cTn id="78" dur="500" fill="hold"/>
                                        <p:tgtEl>
                                          <p:spTgt spid="8">
                                            <p:txEl>
                                              <p:pRg st="17" end="17"/>
                                            </p:txEl>
                                          </p:spTgt>
                                        </p:tgtEl>
                                        <p:attrNameLst>
                                          <p:attrName>ppt_y</p:attrName>
                                        </p:attrNameLst>
                                      </p:cBhvr>
                                      <p:tavLst>
                                        <p:tav tm="0">
                                          <p:val>
                                            <p:strVal val="1+#ppt_h/2"/>
                                          </p:val>
                                        </p:tav>
                                        <p:tav tm="100000">
                                          <p:val>
                                            <p:strVal val="#ppt_y"/>
                                          </p:val>
                                        </p:tav>
                                      </p:tavLst>
                                    </p:anim>
                                  </p:childTnLst>
                                </p:cTn>
                              </p:par>
                              <p:par>
                                <p:cTn id="79" presetID="2" presetClass="entr" presetSubtype="4" fill="hold" nodeType="withEffect">
                                  <p:stCondLst>
                                    <p:cond delay="0"/>
                                  </p:stCondLst>
                                  <p:childTnLst>
                                    <p:set>
                                      <p:cBhvr>
                                        <p:cTn id="80" dur="1" fill="hold">
                                          <p:stCondLst>
                                            <p:cond delay="0"/>
                                          </p:stCondLst>
                                        </p:cTn>
                                        <p:tgtEl>
                                          <p:spTgt spid="8">
                                            <p:txEl>
                                              <p:pRg st="18" end="18"/>
                                            </p:txEl>
                                          </p:spTgt>
                                        </p:tgtEl>
                                        <p:attrNameLst>
                                          <p:attrName>style.visibility</p:attrName>
                                        </p:attrNameLst>
                                      </p:cBhvr>
                                      <p:to>
                                        <p:strVal val="visible"/>
                                      </p:to>
                                    </p:set>
                                    <p:anim calcmode="lin" valueType="num">
                                      <p:cBhvr additive="base">
                                        <p:cTn id="81" dur="500" fill="hold"/>
                                        <p:tgtEl>
                                          <p:spTgt spid="8">
                                            <p:txEl>
                                              <p:pRg st="18" end="18"/>
                                            </p:txEl>
                                          </p:spTgt>
                                        </p:tgtEl>
                                        <p:attrNameLst>
                                          <p:attrName>ppt_x</p:attrName>
                                        </p:attrNameLst>
                                      </p:cBhvr>
                                      <p:tavLst>
                                        <p:tav tm="0">
                                          <p:val>
                                            <p:strVal val="#ppt_x"/>
                                          </p:val>
                                        </p:tav>
                                        <p:tav tm="100000">
                                          <p:val>
                                            <p:strVal val="#ppt_x"/>
                                          </p:val>
                                        </p:tav>
                                      </p:tavLst>
                                    </p:anim>
                                    <p:anim calcmode="lin" valueType="num">
                                      <p:cBhvr additive="base">
                                        <p:cTn id="82" dur="500" fill="hold"/>
                                        <p:tgtEl>
                                          <p:spTgt spid="8">
                                            <p:txEl>
                                              <p:pRg st="18" end="1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013192" cy="1636776"/>
          </a:xfrm>
        </p:spPr>
        <p:txBody>
          <a:bodyPr/>
          <a:lstStyle/>
          <a:p>
            <a:r>
              <a:rPr lang="en-US" sz="3600" dirty="0">
                <a:solidFill>
                  <a:schemeClr val="accent1"/>
                </a:solidFill>
                <a:latin typeface="Roboto" charset="0"/>
                <a:ea typeface="Roboto" charset="0"/>
                <a:cs typeface="Roboto" charset="0"/>
              </a:rPr>
              <a:t>Technology Directions</a:t>
            </a:r>
            <a:r>
              <a:rPr lang="en-US" dirty="0"/>
              <a:t>	</a:t>
            </a:r>
          </a:p>
        </p:txBody>
      </p:sp>
      <p:sp>
        <p:nvSpPr>
          <p:cNvPr id="3" name="Text Placeholder 2"/>
          <p:cNvSpPr>
            <a:spLocks noGrp="1"/>
          </p:cNvSpPr>
          <p:nvPr>
            <p:ph type="body" idx="1"/>
          </p:nvPr>
        </p:nvSpPr>
        <p:spPr>
          <a:xfrm>
            <a:off x="0" y="1752600"/>
            <a:ext cx="8022336" cy="685800"/>
          </a:xfrm>
        </p:spPr>
        <p:txBody>
          <a:bodyPr>
            <a:noAutofit/>
          </a:bodyPr>
          <a:lstStyle/>
          <a:p>
            <a:r>
              <a:rPr lang="en-US" dirty="0">
                <a:solidFill>
                  <a:schemeClr val="tx1"/>
                </a:solidFill>
                <a:latin typeface="Roboto" charset="0"/>
                <a:ea typeface="Roboto" charset="0"/>
                <a:cs typeface="Roboto" charset="0"/>
              </a:rPr>
              <a:t>What technologies you need to understand</a:t>
            </a:r>
            <a:r>
              <a:rPr lang="is-IS" dirty="0">
                <a:solidFill>
                  <a:schemeClr val="tx1"/>
                </a:solidFill>
                <a:latin typeface="Roboto" charset="0"/>
                <a:ea typeface="Roboto" charset="0"/>
                <a:cs typeface="Roboto" charset="0"/>
              </a:rPr>
              <a:t>.</a:t>
            </a:r>
            <a:endParaRPr lang="en-US" dirty="0">
              <a:solidFill>
                <a:schemeClr val="tx1"/>
              </a:solidFill>
              <a:latin typeface="Roboto" charset="0"/>
              <a:ea typeface="Roboto" charset="0"/>
              <a:cs typeface="Roboto" charset="0"/>
            </a:endParaRPr>
          </a:p>
        </p:txBody>
      </p:sp>
      <p:sp>
        <p:nvSpPr>
          <p:cNvPr id="4" name="Slide Number Placeholder 3"/>
          <p:cNvSpPr>
            <a:spLocks noGrp="1"/>
          </p:cNvSpPr>
          <p:nvPr>
            <p:ph type="sldNum" sz="quarter" idx="12"/>
          </p:nvPr>
        </p:nvSpPr>
        <p:spPr/>
        <p:txBody>
          <a:bodyPr/>
          <a:lstStyle/>
          <a:p>
            <a:fld id="{B6F15528-21DE-4FAA-801E-634DDDAF4B2B}" type="slidenum">
              <a:rPr lang="en-US" smtClean="0"/>
              <a:pPr/>
              <a:t>5</a:t>
            </a:fld>
            <a:endParaRPr lang="en-US" dirty="0"/>
          </a:p>
        </p:txBody>
      </p:sp>
      <p:pic>
        <p:nvPicPr>
          <p:cNvPr id="5" name="Picture 4"/>
          <p:cNvPicPr>
            <a:picLocks noChangeAspect="1"/>
          </p:cNvPicPr>
          <p:nvPr/>
        </p:nvPicPr>
        <p:blipFill>
          <a:blip r:embed="rId2"/>
          <a:stretch>
            <a:fillRect/>
          </a:stretch>
        </p:blipFill>
        <p:spPr>
          <a:xfrm rot="21086336">
            <a:off x="1936732" y="3172447"/>
            <a:ext cx="4956175" cy="2844800"/>
          </a:xfrm>
          <a:prstGeom prst="rect">
            <a:avLst/>
          </a:prstGeom>
        </p:spPr>
      </p:pic>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2400" y="0"/>
            <a:ext cx="1371600" cy="1885950"/>
          </a:xfrm>
          <a:prstGeom prst="rect">
            <a:avLst/>
          </a:prstGeom>
        </p:spPr>
      </p:pic>
      <p:sp>
        <p:nvSpPr>
          <p:cNvPr id="8" name="TextBox 7"/>
          <p:cNvSpPr txBox="1"/>
          <p:nvPr/>
        </p:nvSpPr>
        <p:spPr>
          <a:xfrm>
            <a:off x="8013415" y="1828800"/>
            <a:ext cx="1120820" cy="523220"/>
          </a:xfrm>
          <a:prstGeom prst="rect">
            <a:avLst/>
          </a:prstGeom>
          <a:noFill/>
        </p:spPr>
        <p:txBody>
          <a:bodyPr wrap="none" rtlCol="0">
            <a:spAutoFit/>
          </a:bodyPr>
          <a:lstStyle/>
          <a:p>
            <a:r>
              <a:rPr lang="en-US" sz="2800" b="1" dirty="0" smtClean="0"/>
              <a:t>Derek</a:t>
            </a:r>
            <a:endParaRPr lang="en-US" sz="2800" b="1" dirty="0"/>
          </a:p>
        </p:txBody>
      </p:sp>
    </p:spTree>
    <p:extLst>
      <p:ext uri="{BB962C8B-B14F-4D97-AF65-F5344CB8AC3E}">
        <p14:creationId xmlns:p14="http://schemas.microsoft.com/office/powerpoint/2010/main" val="3707449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Scale>
                                      <p:cBhvr>
                                        <p:cTn id="7" dur="1500" decel="50000" fill="hold">
                                          <p:stCondLst>
                                            <p:cond delay="0"/>
                                          </p:stCondLst>
                                        </p:cTn>
                                        <p:tgtEl>
                                          <p:spTgt spid="5"/>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500" decel="50000" fill="hold">
                                          <p:stCondLst>
                                            <p:cond delay="0"/>
                                          </p:stCondLst>
                                        </p:cTn>
                                        <p:tgtEl>
                                          <p:spTgt spid="5"/>
                                        </p:tgtEl>
                                        <p:attrNameLst>
                                          <p:attrName>ppt_x</p:attrName>
                                          <p:attrName>ppt_y</p:attrName>
                                        </p:attrNameLst>
                                      </p:cBhvr>
                                    </p:animMotion>
                                    <p:animEffect transition="in" filter="fade">
                                      <p:cBhvr>
                                        <p:cTn id="9" dur="1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395" y="152400"/>
            <a:ext cx="7886700" cy="1030941"/>
          </a:xfrm>
        </p:spPr>
        <p:txBody>
          <a:bodyPr>
            <a:normAutofit/>
          </a:bodyPr>
          <a:lstStyle/>
          <a:p>
            <a:r>
              <a:rPr lang="en-US" sz="3600" dirty="0">
                <a:solidFill>
                  <a:schemeClr val="accent1"/>
                </a:solidFill>
                <a:latin typeface="Roboto" charset="0"/>
                <a:ea typeface="Roboto" charset="0"/>
                <a:cs typeface="Roboto" charset="0"/>
              </a:rPr>
              <a:t>Why DevOp’s and Cloud?</a:t>
            </a:r>
          </a:p>
        </p:txBody>
      </p:sp>
      <p:sp>
        <p:nvSpPr>
          <p:cNvPr id="7" name="Content Placeholder 6"/>
          <p:cNvSpPr>
            <a:spLocks noGrp="1"/>
          </p:cNvSpPr>
          <p:nvPr>
            <p:ph idx="1"/>
          </p:nvPr>
        </p:nvSpPr>
        <p:spPr>
          <a:xfrm>
            <a:off x="457200" y="1752600"/>
            <a:ext cx="4038600" cy="4625609"/>
          </a:xfrm>
        </p:spPr>
        <p:txBody>
          <a:bodyPr/>
          <a:lstStyle/>
          <a:p>
            <a:r>
              <a:rPr lang="en-US" sz="2800" dirty="0">
                <a:solidFill>
                  <a:srgbClr val="000000"/>
                </a:solidFill>
                <a:latin typeface="Roboto" charset="0"/>
                <a:ea typeface="Roboto" charset="0"/>
                <a:cs typeface="Roboto" charset="0"/>
              </a:rPr>
              <a:t>Technical Answer</a:t>
            </a:r>
          </a:p>
          <a:p>
            <a:pPr lvl="1"/>
            <a:r>
              <a:rPr lang="en-US" sz="2400" dirty="0">
                <a:solidFill>
                  <a:srgbClr val="000000"/>
                </a:solidFill>
                <a:latin typeface="Roboto" charset="0"/>
                <a:ea typeface="Roboto" charset="0"/>
                <a:cs typeface="Roboto" charset="0"/>
              </a:rPr>
              <a:t>Scalability</a:t>
            </a:r>
          </a:p>
          <a:p>
            <a:pPr lvl="1"/>
            <a:r>
              <a:rPr lang="en-US" sz="2400" dirty="0">
                <a:solidFill>
                  <a:srgbClr val="000000"/>
                </a:solidFill>
                <a:latin typeface="Roboto" charset="0"/>
                <a:ea typeface="Roboto" charset="0"/>
                <a:cs typeface="Roboto" charset="0"/>
              </a:rPr>
              <a:t>Environment </a:t>
            </a:r>
            <a:r>
              <a:rPr lang="en-US" sz="2400" dirty="0" smtClean="0">
                <a:solidFill>
                  <a:srgbClr val="000000"/>
                </a:solidFill>
                <a:latin typeface="Roboto" charset="0"/>
                <a:ea typeface="Roboto" charset="0"/>
                <a:cs typeface="Roboto" charset="0"/>
              </a:rPr>
              <a:t>consistency</a:t>
            </a:r>
            <a:endParaRPr lang="en-US" sz="2400" dirty="0">
              <a:solidFill>
                <a:srgbClr val="000000"/>
              </a:solidFill>
              <a:latin typeface="Roboto" charset="0"/>
              <a:ea typeface="Roboto" charset="0"/>
              <a:cs typeface="Roboto" charset="0"/>
            </a:endParaRPr>
          </a:p>
          <a:p>
            <a:pPr lvl="1"/>
            <a:r>
              <a:rPr lang="en-US" sz="2400" dirty="0">
                <a:solidFill>
                  <a:srgbClr val="000000"/>
                </a:solidFill>
                <a:latin typeface="Roboto" charset="0"/>
                <a:ea typeface="Roboto" charset="0"/>
                <a:cs typeface="Roboto" charset="0"/>
              </a:rPr>
              <a:t>Deployment </a:t>
            </a:r>
            <a:r>
              <a:rPr lang="en-US" sz="2400" dirty="0" smtClean="0">
                <a:solidFill>
                  <a:srgbClr val="000000"/>
                </a:solidFill>
                <a:latin typeface="Roboto" charset="0"/>
                <a:ea typeface="Roboto" charset="0"/>
                <a:cs typeface="Roboto" charset="0"/>
              </a:rPr>
              <a:t>automation</a:t>
            </a:r>
            <a:endParaRPr lang="en-US" sz="2400" dirty="0">
              <a:solidFill>
                <a:srgbClr val="000000"/>
              </a:solidFill>
              <a:latin typeface="Roboto" charset="0"/>
              <a:ea typeface="Roboto" charset="0"/>
              <a:cs typeface="Roboto" charset="0"/>
            </a:endParaRPr>
          </a:p>
          <a:p>
            <a:pPr lvl="1"/>
            <a:r>
              <a:rPr lang="en-US" sz="2400" dirty="0">
                <a:solidFill>
                  <a:srgbClr val="000000"/>
                </a:solidFill>
                <a:latin typeface="Roboto" charset="0"/>
                <a:ea typeface="Roboto" charset="0"/>
                <a:cs typeface="Roboto" charset="0"/>
              </a:rPr>
              <a:t>Continuous </a:t>
            </a:r>
            <a:r>
              <a:rPr lang="en-US" sz="2400" dirty="0" smtClean="0">
                <a:solidFill>
                  <a:srgbClr val="000000"/>
                </a:solidFill>
                <a:latin typeface="Roboto" charset="0"/>
                <a:ea typeface="Roboto" charset="0"/>
                <a:cs typeface="Roboto" charset="0"/>
              </a:rPr>
              <a:t>delivery</a:t>
            </a:r>
            <a:endParaRPr lang="en-US" sz="2400" dirty="0">
              <a:solidFill>
                <a:srgbClr val="000000"/>
              </a:solidFill>
              <a:latin typeface="Roboto" charset="0"/>
              <a:ea typeface="Roboto" charset="0"/>
              <a:cs typeface="Roboto" charset="0"/>
            </a:endParaRPr>
          </a:p>
          <a:p>
            <a:pPr lvl="1"/>
            <a:r>
              <a:rPr lang="en-US" sz="2400" dirty="0" err="1">
                <a:solidFill>
                  <a:srgbClr val="000000"/>
                </a:solidFill>
                <a:latin typeface="Roboto" charset="0"/>
                <a:ea typeface="Roboto" charset="0"/>
                <a:cs typeface="Roboto" charset="0"/>
              </a:rPr>
              <a:t>Microservices</a:t>
            </a:r>
            <a:endParaRPr lang="en-US" sz="2400" dirty="0">
              <a:solidFill>
                <a:srgbClr val="000000"/>
              </a:solidFill>
              <a:latin typeface="Roboto" charset="0"/>
              <a:ea typeface="Roboto" charset="0"/>
              <a:cs typeface="Roboto" charset="0"/>
            </a:endParaRPr>
          </a:p>
        </p:txBody>
      </p:sp>
      <p:sp>
        <p:nvSpPr>
          <p:cNvPr id="8" name="Content Placeholder 6"/>
          <p:cNvSpPr txBox="1">
            <a:spLocks/>
          </p:cNvSpPr>
          <p:nvPr/>
        </p:nvSpPr>
        <p:spPr>
          <a:xfrm>
            <a:off x="4572000" y="1752600"/>
            <a:ext cx="4191000" cy="2945383"/>
          </a:xfrm>
          <a:prstGeom prst="rect">
            <a:avLst/>
          </a:prstGeom>
        </p:spPr>
        <p:txBody>
          <a:bodyPr vert="horz" lIns="54864" tIns="91440" rtlCol="0">
            <a:normAutofit/>
          </a:bodyPr>
          <a:lstStyle>
            <a:lvl1pPr marL="438912" indent="-320040" algn="l" rtl="0" eaLnBrk="1" latinLnBrk="0" hangingPunct="1">
              <a:spcBef>
                <a:spcPts val="0"/>
              </a:spcBef>
              <a:buClr>
                <a:schemeClr val="accent1"/>
              </a:buClr>
              <a:buSzPct val="80000"/>
              <a:buFont typeface="Wingdings 2"/>
              <a:buChar char=""/>
              <a:defRPr kumimoji="0" sz="3200" kern="1200">
                <a:solidFill>
                  <a:schemeClr val="tx1"/>
                </a:solidFill>
                <a:latin typeface="+mn-lt"/>
                <a:ea typeface="+mn-ea"/>
                <a:cs typeface="+mn-cs"/>
              </a:defRPr>
            </a:lvl1pPr>
            <a:lvl2pPr marL="731520" indent="-274320" algn="l" rtl="0" eaLnBrk="1" latinLnBrk="0" hangingPunct="1">
              <a:spcBef>
                <a:spcPct val="20000"/>
              </a:spcBef>
              <a:buClr>
                <a:schemeClr val="accent2"/>
              </a:buClr>
              <a:buSzPct val="90000"/>
              <a:buFont typeface="Wingdings"/>
              <a:buChar char=""/>
              <a:defRPr kumimoji="0" sz="2800" kern="1200">
                <a:solidFill>
                  <a:schemeClr val="tx1"/>
                </a:solidFill>
                <a:latin typeface="+mn-lt"/>
                <a:ea typeface="+mn-ea"/>
                <a:cs typeface="+mn-cs"/>
              </a:defRPr>
            </a:lvl2pPr>
            <a:lvl3pPr marL="996696" indent="-228600" algn="l" rtl="0" eaLnBrk="1" latinLnBrk="0" hangingPunct="1">
              <a:spcBef>
                <a:spcPct val="20000"/>
              </a:spcBef>
              <a:buClr>
                <a:schemeClr val="accent3"/>
              </a:buClr>
              <a:buFont typeface="Arial"/>
              <a:buChar char="▪"/>
              <a:defRPr kumimoji="0" sz="2400" kern="1200">
                <a:solidFill>
                  <a:schemeClr val="tx1"/>
                </a:solidFill>
                <a:latin typeface="+mn-lt"/>
                <a:ea typeface="+mn-ea"/>
                <a:cs typeface="+mn-cs"/>
              </a:defRPr>
            </a:lvl3pPr>
            <a:lvl4pPr marL="1216152" indent="-182880" algn="l" rtl="0" eaLnBrk="1" latinLnBrk="0" hangingPunct="1">
              <a:spcBef>
                <a:spcPct val="20000"/>
              </a:spcBef>
              <a:buClr>
                <a:schemeClr val="accent4"/>
              </a:buClr>
              <a:buFont typeface="Arial"/>
              <a:buChar char="▪"/>
              <a:defRPr kumimoji="0" sz="2000" kern="1200">
                <a:solidFill>
                  <a:schemeClr val="tx1"/>
                </a:solidFill>
                <a:latin typeface="+mn-lt"/>
                <a:ea typeface="+mn-ea"/>
                <a:cs typeface="+mn-cs"/>
              </a:defRPr>
            </a:lvl4pPr>
            <a:lvl5pPr marL="1426464" indent="-182880" algn="l" rtl="0" eaLnBrk="1" latinLnBrk="0" hangingPunct="1">
              <a:spcBef>
                <a:spcPct val="20000"/>
              </a:spcBef>
              <a:buClr>
                <a:schemeClr val="accent5"/>
              </a:buClr>
              <a:buFont typeface="Wingdings 3"/>
              <a:buChar char=""/>
              <a:defRPr kumimoji="0" lang="en-US" sz="2000" kern="1200" smtClean="0">
                <a:solidFill>
                  <a:schemeClr val="tx1"/>
                </a:solidFill>
                <a:latin typeface="+mn-lt"/>
                <a:ea typeface="+mn-ea"/>
                <a:cs typeface="+mn-cs"/>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extLst/>
          </a:lstStyle>
          <a:p>
            <a:r>
              <a:rPr lang="en-US" sz="2800" dirty="0">
                <a:solidFill>
                  <a:srgbClr val="000000"/>
                </a:solidFill>
                <a:latin typeface="Roboto" charset="0"/>
                <a:ea typeface="Roboto" charset="0"/>
                <a:cs typeface="Roboto" charset="0"/>
              </a:rPr>
              <a:t>Business Answer</a:t>
            </a:r>
          </a:p>
          <a:p>
            <a:pPr lvl="1"/>
            <a:r>
              <a:rPr lang="en-US" sz="2400" dirty="0">
                <a:solidFill>
                  <a:srgbClr val="000000"/>
                </a:solidFill>
                <a:latin typeface="Roboto" charset="0"/>
                <a:ea typeface="Roboto" charset="0"/>
                <a:cs typeface="Roboto" charset="0"/>
              </a:rPr>
              <a:t>Speed to </a:t>
            </a:r>
            <a:r>
              <a:rPr lang="en-US" sz="2400" dirty="0" smtClean="0">
                <a:solidFill>
                  <a:srgbClr val="000000"/>
                </a:solidFill>
                <a:latin typeface="Roboto" charset="0"/>
                <a:ea typeface="Roboto" charset="0"/>
                <a:cs typeface="Roboto" charset="0"/>
              </a:rPr>
              <a:t>market</a:t>
            </a:r>
            <a:endParaRPr lang="en-US" sz="2400" dirty="0">
              <a:solidFill>
                <a:srgbClr val="000000"/>
              </a:solidFill>
              <a:latin typeface="Roboto" charset="0"/>
              <a:ea typeface="Roboto" charset="0"/>
              <a:cs typeface="Roboto" charset="0"/>
            </a:endParaRPr>
          </a:p>
          <a:p>
            <a:pPr lvl="1"/>
            <a:r>
              <a:rPr lang="en-US" sz="2400" dirty="0">
                <a:solidFill>
                  <a:srgbClr val="000000"/>
                </a:solidFill>
                <a:latin typeface="Roboto" charset="0"/>
                <a:ea typeface="Roboto" charset="0"/>
                <a:cs typeface="Roboto" charset="0"/>
              </a:rPr>
              <a:t>Change with l</a:t>
            </a:r>
            <a:r>
              <a:rPr lang="en-US" sz="2400" dirty="0" smtClean="0">
                <a:solidFill>
                  <a:srgbClr val="000000"/>
                </a:solidFill>
                <a:latin typeface="Roboto" charset="0"/>
                <a:ea typeface="Roboto" charset="0"/>
                <a:cs typeface="Roboto" charset="0"/>
              </a:rPr>
              <a:t>ower risk</a:t>
            </a:r>
            <a:endParaRPr lang="en-US" sz="2400" dirty="0">
              <a:solidFill>
                <a:srgbClr val="000000"/>
              </a:solidFill>
              <a:latin typeface="Roboto" charset="0"/>
              <a:ea typeface="Roboto" charset="0"/>
              <a:cs typeface="Roboto" charset="0"/>
            </a:endParaRPr>
          </a:p>
          <a:p>
            <a:pPr lvl="1"/>
            <a:r>
              <a:rPr lang="en-US" sz="2400" dirty="0">
                <a:solidFill>
                  <a:srgbClr val="000000"/>
                </a:solidFill>
                <a:latin typeface="Roboto" charset="0"/>
                <a:ea typeface="Roboto" charset="0"/>
                <a:cs typeface="Roboto" charset="0"/>
              </a:rPr>
              <a:t>Higher </a:t>
            </a:r>
            <a:r>
              <a:rPr lang="en-US" sz="2400" dirty="0" smtClean="0">
                <a:solidFill>
                  <a:srgbClr val="000000"/>
                </a:solidFill>
                <a:latin typeface="Roboto" charset="0"/>
                <a:ea typeface="Roboto" charset="0"/>
                <a:cs typeface="Roboto" charset="0"/>
              </a:rPr>
              <a:t>availability</a:t>
            </a:r>
            <a:endParaRPr lang="en-US" sz="2400" dirty="0">
              <a:solidFill>
                <a:srgbClr val="000000"/>
              </a:solidFill>
              <a:latin typeface="Roboto" charset="0"/>
              <a:ea typeface="Roboto" charset="0"/>
              <a:cs typeface="Roboto" charset="0"/>
            </a:endParaRPr>
          </a:p>
          <a:p>
            <a:pPr lvl="1"/>
            <a:r>
              <a:rPr lang="en-US" sz="2400" dirty="0">
                <a:solidFill>
                  <a:srgbClr val="000000"/>
                </a:solidFill>
                <a:latin typeface="Roboto" charset="0"/>
                <a:ea typeface="Roboto" charset="0"/>
                <a:cs typeface="Roboto" charset="0"/>
              </a:rPr>
              <a:t>Cost </a:t>
            </a:r>
            <a:r>
              <a:rPr lang="en-US" sz="2400" dirty="0" smtClean="0">
                <a:solidFill>
                  <a:srgbClr val="000000"/>
                </a:solidFill>
                <a:latin typeface="Roboto" charset="0"/>
                <a:ea typeface="Roboto" charset="0"/>
                <a:cs typeface="Roboto" charset="0"/>
              </a:rPr>
              <a:t>effectiveness</a:t>
            </a:r>
            <a:endParaRPr lang="en-US" sz="2400" dirty="0">
              <a:solidFill>
                <a:srgbClr val="000000"/>
              </a:solidFill>
              <a:latin typeface="Roboto" charset="0"/>
              <a:ea typeface="Roboto" charset="0"/>
              <a:cs typeface="Roboto" charset="0"/>
            </a:endParaRPr>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96000" y="4737304"/>
            <a:ext cx="1454113" cy="1672873"/>
          </a:xfrm>
          <a:prstGeom prst="rect">
            <a:avLst/>
          </a:prstGeom>
        </p:spPr>
      </p:pic>
    </p:spTree>
    <p:extLst>
      <p:ext uri="{BB962C8B-B14F-4D97-AF65-F5344CB8AC3E}">
        <p14:creationId xmlns:p14="http://schemas.microsoft.com/office/powerpoint/2010/main" val="2637387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anim calcmode="lin" valueType="num">
                                      <p:cBhvr additive="base">
                                        <p:cTn id="7" dur="500" fill="hold"/>
                                        <p:tgtEl>
                                          <p:spTgt spid="7">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anim calcmode="lin" valueType="num">
                                      <p:cBhvr additive="base">
                                        <p:cTn id="13"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7">
                                            <p:txEl>
                                              <p:pRg st="2" end="2"/>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7">
                                            <p:txEl>
                                              <p:pRg st="3" end="3"/>
                                            </p:txEl>
                                          </p:spTgt>
                                        </p:tgtEl>
                                        <p:attrNameLst>
                                          <p:attrName>style.visibility</p:attrName>
                                        </p:attrNameLst>
                                      </p:cBhvr>
                                      <p:to>
                                        <p:strVal val="visible"/>
                                      </p:to>
                                    </p:set>
                                    <p:anim calcmode="lin" valueType="num">
                                      <p:cBhvr additive="base">
                                        <p:cTn id="17" dur="500" fill="hold"/>
                                        <p:tgtEl>
                                          <p:spTgt spid="7">
                                            <p:txEl>
                                              <p:pRg st="3" end="3"/>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anim calcmode="lin" valueType="num">
                                      <p:cBhvr additive="base">
                                        <p:cTn id="23" dur="500" fill="hold"/>
                                        <p:tgtEl>
                                          <p:spTgt spid="7">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7">
                                            <p:txEl>
                                              <p:pRg st="4" end="4"/>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7">
                                            <p:txEl>
                                              <p:pRg st="5" end="5"/>
                                            </p:txEl>
                                          </p:spTgt>
                                        </p:tgtEl>
                                        <p:attrNameLst>
                                          <p:attrName>style.visibility</p:attrName>
                                        </p:attrNameLst>
                                      </p:cBhvr>
                                      <p:to>
                                        <p:strVal val="visible"/>
                                      </p:to>
                                    </p:set>
                                    <p:anim calcmode="lin" valueType="num">
                                      <p:cBhvr additive="base">
                                        <p:cTn id="27" dur="500" fill="hold"/>
                                        <p:tgtEl>
                                          <p:spTgt spid="7">
                                            <p:txEl>
                                              <p:pRg st="5" end="5"/>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7">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8">
                                            <p:txEl>
                                              <p:pRg st="1" end="1"/>
                                            </p:txEl>
                                          </p:spTgt>
                                        </p:tgtEl>
                                        <p:attrNameLst>
                                          <p:attrName>style.visibility</p:attrName>
                                        </p:attrNameLst>
                                      </p:cBhvr>
                                      <p:to>
                                        <p:strVal val="visible"/>
                                      </p:to>
                                    </p:set>
                                    <p:anim calcmode="lin" valueType="num">
                                      <p:cBhvr additive="base">
                                        <p:cTn id="33" dur="500" fill="hold"/>
                                        <p:tgtEl>
                                          <p:spTgt spid="8">
                                            <p:txEl>
                                              <p:pRg st="1" end="1"/>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8">
                                            <p:txEl>
                                              <p:pRg st="1" end="1"/>
                                            </p:txEl>
                                          </p:spTgt>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8">
                                            <p:txEl>
                                              <p:pRg st="2" end="2"/>
                                            </p:txEl>
                                          </p:spTgt>
                                        </p:tgtEl>
                                        <p:attrNameLst>
                                          <p:attrName>style.visibility</p:attrName>
                                        </p:attrNameLst>
                                      </p:cBhvr>
                                      <p:to>
                                        <p:strVal val="visible"/>
                                      </p:to>
                                    </p:set>
                                    <p:anim calcmode="lin" valueType="num">
                                      <p:cBhvr additive="base">
                                        <p:cTn id="37" dur="500" fill="hold"/>
                                        <p:tgtEl>
                                          <p:spTgt spid="8">
                                            <p:txEl>
                                              <p:pRg st="2" end="2"/>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8">
                                            <p:txEl>
                                              <p:pRg st="2" end="2"/>
                                            </p:txEl>
                                          </p:spTgt>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8">
                                            <p:txEl>
                                              <p:pRg st="3" end="3"/>
                                            </p:txEl>
                                          </p:spTgt>
                                        </p:tgtEl>
                                        <p:attrNameLst>
                                          <p:attrName>style.visibility</p:attrName>
                                        </p:attrNameLst>
                                      </p:cBhvr>
                                      <p:to>
                                        <p:strVal val="visible"/>
                                      </p:to>
                                    </p:set>
                                    <p:anim calcmode="lin" valueType="num">
                                      <p:cBhvr additive="base">
                                        <p:cTn id="41" dur="500" fill="hold"/>
                                        <p:tgtEl>
                                          <p:spTgt spid="8">
                                            <p:txEl>
                                              <p:pRg st="3" end="3"/>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8">
                                            <p:txEl>
                                              <p:pRg st="3" end="3"/>
                                            </p:txEl>
                                          </p:spTgt>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stCondLst>
                                    <p:cond delay="0"/>
                                  </p:stCondLst>
                                  <p:childTnLst>
                                    <p:set>
                                      <p:cBhvr>
                                        <p:cTn id="44" dur="1" fill="hold">
                                          <p:stCondLst>
                                            <p:cond delay="0"/>
                                          </p:stCondLst>
                                        </p:cTn>
                                        <p:tgtEl>
                                          <p:spTgt spid="8">
                                            <p:txEl>
                                              <p:pRg st="4" end="4"/>
                                            </p:txEl>
                                          </p:spTgt>
                                        </p:tgtEl>
                                        <p:attrNameLst>
                                          <p:attrName>style.visibility</p:attrName>
                                        </p:attrNameLst>
                                      </p:cBhvr>
                                      <p:to>
                                        <p:strVal val="visible"/>
                                      </p:to>
                                    </p:set>
                                    <p:anim calcmode="lin" valueType="num">
                                      <p:cBhvr additive="base">
                                        <p:cTn id="45" dur="500" fill="hold"/>
                                        <p:tgtEl>
                                          <p:spTgt spid="8">
                                            <p:txEl>
                                              <p:pRg st="4" end="4"/>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8">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nodeType="clickEffect">
                                  <p:stCondLst>
                                    <p:cond delay="0"/>
                                  </p:stCondLst>
                                  <p:childTnLst>
                                    <p:set>
                                      <p:cBhvr>
                                        <p:cTn id="50" dur="1" fill="hold">
                                          <p:stCondLst>
                                            <p:cond delay="0"/>
                                          </p:stCondLst>
                                        </p:cTn>
                                        <p:tgtEl>
                                          <p:spTgt spid="9"/>
                                        </p:tgtEl>
                                        <p:attrNameLst>
                                          <p:attrName>style.visibility</p:attrName>
                                        </p:attrNameLst>
                                      </p:cBhvr>
                                      <p:to>
                                        <p:strVal val="visible"/>
                                      </p:to>
                                    </p:set>
                                    <p:anim calcmode="lin" valueType="num">
                                      <p:cBhvr additive="base">
                                        <p:cTn id="51" dur="500" fill="hold"/>
                                        <p:tgtEl>
                                          <p:spTgt spid="9"/>
                                        </p:tgtEl>
                                        <p:attrNameLst>
                                          <p:attrName>ppt_x</p:attrName>
                                        </p:attrNameLst>
                                      </p:cBhvr>
                                      <p:tavLst>
                                        <p:tav tm="0">
                                          <p:val>
                                            <p:strVal val="#ppt_x"/>
                                          </p:val>
                                        </p:tav>
                                        <p:tav tm="100000">
                                          <p:val>
                                            <p:strVal val="#ppt_x"/>
                                          </p:val>
                                        </p:tav>
                                      </p:tavLst>
                                    </p:anim>
                                    <p:anim calcmode="lin" valueType="num">
                                      <p:cBhvr additive="base">
                                        <p:cTn id="5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155448"/>
            <a:ext cx="8610600" cy="1252728"/>
          </a:xfrm>
        </p:spPr>
        <p:txBody>
          <a:bodyPr/>
          <a:lstStyle/>
          <a:p>
            <a:r>
              <a:rPr lang="en-US" sz="3600" dirty="0">
                <a:solidFill>
                  <a:schemeClr val="accent1"/>
                </a:solidFill>
                <a:latin typeface="Roboto" charset="0"/>
                <a:ea typeface="Roboto" charset="0"/>
                <a:cs typeface="Roboto" charset="0"/>
              </a:rPr>
              <a:t>Stats from the </a:t>
            </a:r>
            <a:r>
              <a:rPr lang="en-US" sz="3600" dirty="0" smtClean="0">
                <a:solidFill>
                  <a:schemeClr val="accent1"/>
                </a:solidFill>
                <a:latin typeface="Roboto" charset="0"/>
                <a:ea typeface="Roboto" charset="0"/>
                <a:cs typeface="Roboto" charset="0"/>
              </a:rPr>
              <a:t>field</a:t>
            </a:r>
            <a:endParaRPr lang="en-US" sz="3600" dirty="0">
              <a:solidFill>
                <a:schemeClr val="accent1"/>
              </a:solidFill>
              <a:latin typeface="Roboto" charset="0"/>
              <a:ea typeface="Roboto" charset="0"/>
              <a:cs typeface="Roboto" charset="0"/>
            </a:endParaRPr>
          </a:p>
        </p:txBody>
      </p:sp>
      <p:sp>
        <p:nvSpPr>
          <p:cNvPr id="3" name="Content Placeholder 2"/>
          <p:cNvSpPr>
            <a:spLocks noGrp="1"/>
          </p:cNvSpPr>
          <p:nvPr>
            <p:ph idx="1"/>
          </p:nvPr>
        </p:nvSpPr>
        <p:spPr>
          <a:xfrm>
            <a:off x="2895600" y="1752600"/>
            <a:ext cx="6248400" cy="1425209"/>
          </a:xfrm>
        </p:spPr>
        <p:txBody>
          <a:bodyPr>
            <a:normAutofit fontScale="77500" lnSpcReduction="20000"/>
          </a:bodyPr>
          <a:lstStyle/>
          <a:p>
            <a:r>
              <a:rPr lang="en-US" sz="2900" dirty="0">
                <a:solidFill>
                  <a:srgbClr val="000000"/>
                </a:solidFill>
                <a:latin typeface="Roboto" charset="0"/>
                <a:ea typeface="Roboto" charset="0"/>
                <a:cs typeface="Roboto" charset="0"/>
              </a:rPr>
              <a:t>GE Oil &amp; Gas </a:t>
            </a:r>
            <a:r>
              <a:rPr lang="en-US" sz="1400" dirty="0"/>
              <a:t>(</a:t>
            </a:r>
            <a:r>
              <a:rPr lang="en-US" sz="1400" dirty="0">
                <a:hlinkClick r:id="rId2"/>
              </a:rPr>
              <a:t>source</a:t>
            </a:r>
            <a:r>
              <a:rPr lang="en-US" sz="1400" dirty="0"/>
              <a:t>)</a:t>
            </a:r>
          </a:p>
          <a:p>
            <a:pPr lvl="1"/>
            <a:r>
              <a:rPr lang="en-US" sz="2600" dirty="0">
                <a:solidFill>
                  <a:srgbClr val="000000"/>
                </a:solidFill>
                <a:latin typeface="Roboto" charset="0"/>
                <a:ea typeface="Roboto" charset="0"/>
                <a:cs typeface="Roboto" charset="0"/>
              </a:rPr>
              <a:t>Delivery </a:t>
            </a:r>
            <a:r>
              <a:rPr lang="en-US" sz="2600" dirty="0" smtClean="0">
                <a:solidFill>
                  <a:srgbClr val="000000"/>
                </a:solidFill>
                <a:latin typeface="Roboto" charset="0"/>
                <a:ea typeface="Roboto" charset="0"/>
                <a:cs typeface="Roboto" charset="0"/>
              </a:rPr>
              <a:t>speed </a:t>
            </a:r>
            <a:r>
              <a:rPr lang="en-US" sz="2600" dirty="0">
                <a:solidFill>
                  <a:srgbClr val="000000"/>
                </a:solidFill>
                <a:latin typeface="Roboto" charset="0"/>
                <a:ea typeface="Roboto" charset="0"/>
                <a:cs typeface="Roboto" charset="0"/>
              </a:rPr>
              <a:t>i</a:t>
            </a:r>
            <a:r>
              <a:rPr lang="en-US" sz="2600" dirty="0" smtClean="0">
                <a:solidFill>
                  <a:srgbClr val="000000"/>
                </a:solidFill>
                <a:latin typeface="Roboto" charset="0"/>
                <a:ea typeface="Roboto" charset="0"/>
                <a:cs typeface="Roboto" charset="0"/>
              </a:rPr>
              <a:t>ncreased </a:t>
            </a:r>
            <a:r>
              <a:rPr lang="en-US" sz="2600" dirty="0">
                <a:solidFill>
                  <a:srgbClr val="000000"/>
                </a:solidFill>
                <a:latin typeface="Roboto" charset="0"/>
                <a:ea typeface="Roboto" charset="0"/>
                <a:cs typeface="Roboto" charset="0"/>
              </a:rPr>
              <a:t>77%</a:t>
            </a:r>
          </a:p>
          <a:p>
            <a:pPr lvl="1"/>
            <a:r>
              <a:rPr lang="en-US" sz="2600" dirty="0">
                <a:solidFill>
                  <a:srgbClr val="000000"/>
                </a:solidFill>
                <a:latin typeface="Roboto" charset="0"/>
                <a:ea typeface="Roboto" charset="0"/>
                <a:cs typeface="Roboto" charset="0"/>
              </a:rPr>
              <a:t>Cost of </a:t>
            </a:r>
            <a:r>
              <a:rPr lang="en-US" sz="2600" dirty="0" smtClean="0">
                <a:solidFill>
                  <a:srgbClr val="000000"/>
                </a:solidFill>
                <a:latin typeface="Roboto" charset="0"/>
                <a:ea typeface="Roboto" charset="0"/>
                <a:cs typeface="Roboto" charset="0"/>
              </a:rPr>
              <a:t>ownership </a:t>
            </a:r>
            <a:r>
              <a:rPr lang="en-US" sz="2600" dirty="0">
                <a:solidFill>
                  <a:srgbClr val="000000"/>
                </a:solidFill>
                <a:latin typeface="Roboto" charset="0"/>
                <a:ea typeface="Roboto" charset="0"/>
                <a:cs typeface="Roboto" charset="0"/>
              </a:rPr>
              <a:t>d</a:t>
            </a:r>
            <a:r>
              <a:rPr lang="en-US" sz="2600" dirty="0" smtClean="0">
                <a:solidFill>
                  <a:srgbClr val="000000"/>
                </a:solidFill>
                <a:latin typeface="Roboto" charset="0"/>
                <a:ea typeface="Roboto" charset="0"/>
                <a:cs typeface="Roboto" charset="0"/>
              </a:rPr>
              <a:t>ecreased </a:t>
            </a:r>
            <a:r>
              <a:rPr lang="en-US" sz="2600" dirty="0">
                <a:solidFill>
                  <a:srgbClr val="000000"/>
                </a:solidFill>
                <a:latin typeface="Roboto" charset="0"/>
                <a:ea typeface="Roboto" charset="0"/>
                <a:cs typeface="Roboto" charset="0"/>
              </a:rPr>
              <a:t>52%</a:t>
            </a:r>
          </a:p>
          <a:p>
            <a:pPr lvl="1"/>
            <a:r>
              <a:rPr lang="en-US" sz="2600" dirty="0">
                <a:solidFill>
                  <a:srgbClr val="000000"/>
                </a:solidFill>
                <a:latin typeface="Roboto" charset="0"/>
                <a:ea typeface="Roboto" charset="0"/>
                <a:cs typeface="Roboto" charset="0"/>
              </a:rPr>
              <a:t>Better </a:t>
            </a:r>
            <a:r>
              <a:rPr lang="en-US" sz="2600" dirty="0" smtClean="0">
                <a:solidFill>
                  <a:srgbClr val="000000"/>
                </a:solidFill>
                <a:latin typeface="Roboto" charset="0"/>
                <a:ea typeface="Roboto" charset="0"/>
                <a:cs typeface="Roboto" charset="0"/>
              </a:rPr>
              <a:t>user </a:t>
            </a:r>
            <a:r>
              <a:rPr lang="en-US" sz="2600" dirty="0">
                <a:solidFill>
                  <a:srgbClr val="000000"/>
                </a:solidFill>
                <a:latin typeface="Roboto" charset="0"/>
                <a:ea typeface="Roboto" charset="0"/>
                <a:cs typeface="Roboto" charset="0"/>
              </a:rPr>
              <a:t>e</a:t>
            </a:r>
            <a:r>
              <a:rPr lang="en-US" sz="2600" dirty="0" smtClean="0">
                <a:solidFill>
                  <a:srgbClr val="000000"/>
                </a:solidFill>
                <a:latin typeface="Roboto" charset="0"/>
                <a:ea typeface="Roboto" charset="0"/>
                <a:cs typeface="Roboto" charset="0"/>
              </a:rPr>
              <a:t>xperience</a:t>
            </a:r>
            <a:endParaRPr lang="en-US" sz="2600" dirty="0">
              <a:solidFill>
                <a:srgbClr val="000000"/>
              </a:solidFill>
              <a:latin typeface="Roboto" charset="0"/>
              <a:ea typeface="Roboto" charset="0"/>
              <a:cs typeface="Roboto" charset="0"/>
            </a:endParaRPr>
          </a:p>
        </p:txBody>
      </p:sp>
      <p:sp>
        <p:nvSpPr>
          <p:cNvPr id="4" name="Slide Number Placeholder 3"/>
          <p:cNvSpPr>
            <a:spLocks noGrp="1"/>
          </p:cNvSpPr>
          <p:nvPr>
            <p:ph type="sldNum" sz="quarter" idx="12"/>
          </p:nvPr>
        </p:nvSpPr>
        <p:spPr/>
        <p:txBody>
          <a:bodyPr/>
          <a:lstStyle/>
          <a:p>
            <a:fld id="{B6F15528-21DE-4FAA-801E-634DDDAF4B2B}" type="slidenum">
              <a:rPr lang="en-US" smtClean="0"/>
              <a:pPr/>
              <a:t>7</a:t>
            </a:fld>
            <a:endParaRPr lang="en-US"/>
          </a:p>
        </p:txBody>
      </p:sp>
      <p:sp>
        <p:nvSpPr>
          <p:cNvPr id="5" name="Content Placeholder 2"/>
          <p:cNvSpPr txBox="1">
            <a:spLocks/>
          </p:cNvSpPr>
          <p:nvPr/>
        </p:nvSpPr>
        <p:spPr>
          <a:xfrm>
            <a:off x="2893527" y="3429000"/>
            <a:ext cx="6248400" cy="1425209"/>
          </a:xfrm>
          <a:prstGeom prst="rect">
            <a:avLst/>
          </a:prstGeom>
        </p:spPr>
        <p:txBody>
          <a:bodyPr vert="horz" lIns="54864" tIns="91440" rtlCol="0">
            <a:normAutofit fontScale="70000" lnSpcReduction="20000"/>
          </a:bodyPr>
          <a:lstStyle>
            <a:lvl1pPr marL="438912" indent="-320040" algn="l" rtl="0" eaLnBrk="1" latinLnBrk="0" hangingPunct="1">
              <a:spcBef>
                <a:spcPts val="0"/>
              </a:spcBef>
              <a:buClr>
                <a:schemeClr val="accent1"/>
              </a:buClr>
              <a:buSzPct val="80000"/>
              <a:buFont typeface="Wingdings 2"/>
              <a:buChar char=""/>
              <a:defRPr kumimoji="0" sz="3200" kern="1200">
                <a:solidFill>
                  <a:schemeClr val="tx1"/>
                </a:solidFill>
                <a:latin typeface="+mn-lt"/>
                <a:ea typeface="+mn-ea"/>
                <a:cs typeface="+mn-cs"/>
              </a:defRPr>
            </a:lvl1pPr>
            <a:lvl2pPr marL="731520" indent="-274320" algn="l" rtl="0" eaLnBrk="1" latinLnBrk="0" hangingPunct="1">
              <a:spcBef>
                <a:spcPct val="20000"/>
              </a:spcBef>
              <a:buClr>
                <a:schemeClr val="accent2"/>
              </a:buClr>
              <a:buSzPct val="90000"/>
              <a:buFont typeface="Wingdings"/>
              <a:buChar char=""/>
              <a:defRPr kumimoji="0" sz="2800" kern="1200">
                <a:solidFill>
                  <a:schemeClr val="tx1"/>
                </a:solidFill>
                <a:latin typeface="+mn-lt"/>
                <a:ea typeface="+mn-ea"/>
                <a:cs typeface="+mn-cs"/>
              </a:defRPr>
            </a:lvl2pPr>
            <a:lvl3pPr marL="996696" indent="-228600" algn="l" rtl="0" eaLnBrk="1" latinLnBrk="0" hangingPunct="1">
              <a:spcBef>
                <a:spcPct val="20000"/>
              </a:spcBef>
              <a:buClr>
                <a:schemeClr val="accent3"/>
              </a:buClr>
              <a:buFont typeface="Arial"/>
              <a:buChar char="▪"/>
              <a:defRPr kumimoji="0" sz="2400" kern="1200">
                <a:solidFill>
                  <a:schemeClr val="tx1"/>
                </a:solidFill>
                <a:latin typeface="+mn-lt"/>
                <a:ea typeface="+mn-ea"/>
                <a:cs typeface="+mn-cs"/>
              </a:defRPr>
            </a:lvl3pPr>
            <a:lvl4pPr marL="1216152" indent="-182880" algn="l" rtl="0" eaLnBrk="1" latinLnBrk="0" hangingPunct="1">
              <a:spcBef>
                <a:spcPct val="20000"/>
              </a:spcBef>
              <a:buClr>
                <a:schemeClr val="accent4"/>
              </a:buClr>
              <a:buFont typeface="Arial"/>
              <a:buChar char="▪"/>
              <a:defRPr kumimoji="0" sz="2000" kern="1200">
                <a:solidFill>
                  <a:schemeClr val="tx1"/>
                </a:solidFill>
                <a:latin typeface="+mn-lt"/>
                <a:ea typeface="+mn-ea"/>
                <a:cs typeface="+mn-cs"/>
              </a:defRPr>
            </a:lvl4pPr>
            <a:lvl5pPr marL="1426464" indent="-182880" algn="l" rtl="0" eaLnBrk="1" latinLnBrk="0" hangingPunct="1">
              <a:spcBef>
                <a:spcPct val="20000"/>
              </a:spcBef>
              <a:buClr>
                <a:schemeClr val="accent5"/>
              </a:buClr>
              <a:buFont typeface="Wingdings 3"/>
              <a:buChar char=""/>
              <a:defRPr kumimoji="0" lang="en-US" sz="2000" kern="1200" smtClean="0">
                <a:solidFill>
                  <a:schemeClr val="tx1"/>
                </a:solidFill>
                <a:latin typeface="+mn-lt"/>
                <a:ea typeface="+mn-ea"/>
                <a:cs typeface="+mn-cs"/>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extLst/>
          </a:lstStyle>
          <a:p>
            <a:r>
              <a:rPr lang="en-US" sz="3100" dirty="0">
                <a:solidFill>
                  <a:srgbClr val="000000"/>
                </a:solidFill>
                <a:latin typeface="Roboto" charset="0"/>
                <a:ea typeface="Roboto" charset="0"/>
                <a:cs typeface="Roboto" charset="0"/>
              </a:rPr>
              <a:t>Amazon</a:t>
            </a:r>
            <a:r>
              <a:rPr lang="en-US" dirty="0"/>
              <a:t> </a:t>
            </a:r>
          </a:p>
          <a:p>
            <a:pPr lvl="1"/>
            <a:r>
              <a:rPr lang="en-US" sz="2900" dirty="0">
                <a:solidFill>
                  <a:srgbClr val="000000"/>
                </a:solidFill>
                <a:latin typeface="Roboto" charset="0"/>
                <a:ea typeface="Roboto" charset="0"/>
                <a:cs typeface="Roboto" charset="0"/>
              </a:rPr>
              <a:t>One deployment per second!</a:t>
            </a:r>
          </a:p>
          <a:p>
            <a:pPr lvl="1"/>
            <a:r>
              <a:rPr lang="en-US" sz="2900" dirty="0">
                <a:solidFill>
                  <a:srgbClr val="000000"/>
                </a:solidFill>
                <a:latin typeface="Roboto" charset="0"/>
                <a:ea typeface="Roboto" charset="0"/>
                <a:cs typeface="Roboto" charset="0"/>
              </a:rPr>
              <a:t>Easily handle usage spikes with less waste</a:t>
            </a:r>
          </a:p>
          <a:p>
            <a:pPr lvl="1"/>
            <a:r>
              <a:rPr lang="en-US" sz="2900" dirty="0">
                <a:solidFill>
                  <a:srgbClr val="000000"/>
                </a:solidFill>
                <a:latin typeface="Roboto" charset="0"/>
                <a:ea typeface="Roboto" charset="0"/>
                <a:cs typeface="Roboto" charset="0"/>
              </a:rPr>
              <a:t>Web-site performance</a:t>
            </a:r>
          </a:p>
        </p:txBody>
      </p:sp>
      <p:sp>
        <p:nvSpPr>
          <p:cNvPr id="6" name="Content Placeholder 2"/>
          <p:cNvSpPr txBox="1">
            <a:spLocks/>
          </p:cNvSpPr>
          <p:nvPr/>
        </p:nvSpPr>
        <p:spPr>
          <a:xfrm>
            <a:off x="2875696" y="4953000"/>
            <a:ext cx="6248400" cy="1425209"/>
          </a:xfrm>
          <a:prstGeom prst="rect">
            <a:avLst/>
          </a:prstGeom>
        </p:spPr>
        <p:txBody>
          <a:bodyPr vert="horz" lIns="54864" tIns="91440" rtlCol="0">
            <a:normAutofit fontScale="70000" lnSpcReduction="20000"/>
          </a:bodyPr>
          <a:lstStyle>
            <a:lvl1pPr marL="438912" indent="-320040" algn="l" rtl="0" eaLnBrk="1" latinLnBrk="0" hangingPunct="1">
              <a:spcBef>
                <a:spcPts val="0"/>
              </a:spcBef>
              <a:buClr>
                <a:schemeClr val="accent1"/>
              </a:buClr>
              <a:buSzPct val="80000"/>
              <a:buFont typeface="Wingdings 2"/>
              <a:buChar char=""/>
              <a:defRPr kumimoji="0" sz="3200" kern="1200">
                <a:solidFill>
                  <a:schemeClr val="tx1"/>
                </a:solidFill>
                <a:latin typeface="+mn-lt"/>
                <a:ea typeface="+mn-ea"/>
                <a:cs typeface="+mn-cs"/>
              </a:defRPr>
            </a:lvl1pPr>
            <a:lvl2pPr marL="731520" indent="-274320" algn="l" rtl="0" eaLnBrk="1" latinLnBrk="0" hangingPunct="1">
              <a:spcBef>
                <a:spcPct val="20000"/>
              </a:spcBef>
              <a:buClr>
                <a:schemeClr val="accent2"/>
              </a:buClr>
              <a:buSzPct val="90000"/>
              <a:buFont typeface="Wingdings"/>
              <a:buChar char=""/>
              <a:defRPr kumimoji="0" sz="2800" kern="1200">
                <a:solidFill>
                  <a:schemeClr val="tx1"/>
                </a:solidFill>
                <a:latin typeface="+mn-lt"/>
                <a:ea typeface="+mn-ea"/>
                <a:cs typeface="+mn-cs"/>
              </a:defRPr>
            </a:lvl2pPr>
            <a:lvl3pPr marL="996696" indent="-228600" algn="l" rtl="0" eaLnBrk="1" latinLnBrk="0" hangingPunct="1">
              <a:spcBef>
                <a:spcPct val="20000"/>
              </a:spcBef>
              <a:buClr>
                <a:schemeClr val="accent3"/>
              </a:buClr>
              <a:buFont typeface="Arial"/>
              <a:buChar char="▪"/>
              <a:defRPr kumimoji="0" sz="2400" kern="1200">
                <a:solidFill>
                  <a:schemeClr val="tx1"/>
                </a:solidFill>
                <a:latin typeface="+mn-lt"/>
                <a:ea typeface="+mn-ea"/>
                <a:cs typeface="+mn-cs"/>
              </a:defRPr>
            </a:lvl3pPr>
            <a:lvl4pPr marL="1216152" indent="-182880" algn="l" rtl="0" eaLnBrk="1" latinLnBrk="0" hangingPunct="1">
              <a:spcBef>
                <a:spcPct val="20000"/>
              </a:spcBef>
              <a:buClr>
                <a:schemeClr val="accent4"/>
              </a:buClr>
              <a:buFont typeface="Arial"/>
              <a:buChar char="▪"/>
              <a:defRPr kumimoji="0" sz="2000" kern="1200">
                <a:solidFill>
                  <a:schemeClr val="tx1"/>
                </a:solidFill>
                <a:latin typeface="+mn-lt"/>
                <a:ea typeface="+mn-ea"/>
                <a:cs typeface="+mn-cs"/>
              </a:defRPr>
            </a:lvl4pPr>
            <a:lvl5pPr marL="1426464" indent="-182880" algn="l" rtl="0" eaLnBrk="1" latinLnBrk="0" hangingPunct="1">
              <a:spcBef>
                <a:spcPct val="20000"/>
              </a:spcBef>
              <a:buClr>
                <a:schemeClr val="accent5"/>
              </a:buClr>
              <a:buFont typeface="Wingdings 3"/>
              <a:buChar char=""/>
              <a:defRPr kumimoji="0" lang="en-US" sz="2000" kern="1200" smtClean="0">
                <a:solidFill>
                  <a:schemeClr val="tx1"/>
                </a:solidFill>
                <a:latin typeface="+mn-lt"/>
                <a:ea typeface="+mn-ea"/>
                <a:cs typeface="+mn-cs"/>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extLst/>
          </a:lstStyle>
          <a:p>
            <a:r>
              <a:rPr lang="en-US" sz="3100" dirty="0">
                <a:solidFill>
                  <a:srgbClr val="000000"/>
                </a:solidFill>
                <a:latin typeface="Roboto" charset="0"/>
                <a:ea typeface="Roboto" charset="0"/>
                <a:cs typeface="Roboto" charset="0"/>
              </a:rPr>
              <a:t>Netflix</a:t>
            </a:r>
          </a:p>
          <a:p>
            <a:pPr lvl="1"/>
            <a:r>
              <a:rPr lang="en-US" sz="2900" dirty="0">
                <a:solidFill>
                  <a:srgbClr val="000000"/>
                </a:solidFill>
                <a:latin typeface="Roboto" charset="0"/>
                <a:ea typeface="Roboto" charset="0"/>
                <a:cs typeface="Roboto" charset="0"/>
              </a:rPr>
              <a:t>5300 </a:t>
            </a:r>
            <a:r>
              <a:rPr lang="en-US" sz="2900" dirty="0" smtClean="0">
                <a:solidFill>
                  <a:srgbClr val="000000"/>
                </a:solidFill>
                <a:latin typeface="Roboto" charset="0"/>
                <a:ea typeface="Roboto" charset="0"/>
                <a:cs typeface="Roboto" charset="0"/>
              </a:rPr>
              <a:t>deployments </a:t>
            </a:r>
            <a:r>
              <a:rPr lang="en-US" sz="2900" dirty="0">
                <a:solidFill>
                  <a:srgbClr val="000000"/>
                </a:solidFill>
                <a:latin typeface="Roboto" charset="0"/>
                <a:ea typeface="Roboto" charset="0"/>
                <a:cs typeface="Roboto" charset="0"/>
              </a:rPr>
              <a:t>/ day</a:t>
            </a:r>
          </a:p>
          <a:p>
            <a:pPr lvl="1"/>
            <a:r>
              <a:rPr lang="en-US" sz="2900" dirty="0">
                <a:solidFill>
                  <a:srgbClr val="000000"/>
                </a:solidFill>
                <a:latin typeface="Roboto" charset="0"/>
                <a:ea typeface="Roboto" charset="0"/>
                <a:cs typeface="Roboto" charset="0"/>
              </a:rPr>
              <a:t>Practice failure in production!</a:t>
            </a:r>
          </a:p>
          <a:p>
            <a:pPr lvl="1"/>
            <a:r>
              <a:rPr lang="en-US" sz="2900" dirty="0">
                <a:solidFill>
                  <a:srgbClr val="000000"/>
                </a:solidFill>
                <a:latin typeface="Roboto" charset="0"/>
                <a:ea typeface="Roboto" charset="0"/>
                <a:cs typeface="Roboto" charset="0"/>
              </a:rPr>
              <a:t>Streaming performance</a:t>
            </a: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9600" y="5029200"/>
            <a:ext cx="1600200" cy="1473868"/>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6793" y="3276600"/>
            <a:ext cx="2573136" cy="1371600"/>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2400" y="1905000"/>
            <a:ext cx="2781895" cy="1066800"/>
          </a:xfrm>
          <a:prstGeom prst="rect">
            <a:avLst/>
          </a:prstGeom>
        </p:spPr>
      </p:pic>
    </p:spTree>
    <p:extLst>
      <p:ext uri="{BB962C8B-B14F-4D97-AF65-F5344CB8AC3E}">
        <p14:creationId xmlns:p14="http://schemas.microsoft.com/office/powerpoint/2010/main" val="1814173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ppt_x"/>
                                          </p:val>
                                        </p:tav>
                                        <p:tav tm="100000">
                                          <p:val>
                                            <p:strVal val="#ppt_x"/>
                                          </p:val>
                                        </p:tav>
                                      </p:tavLst>
                                    </p:anim>
                                    <p:anim calcmode="lin" valueType="num">
                                      <p:cBhvr additive="base">
                                        <p:cTn id="26" dur="500" fill="hold"/>
                                        <p:tgtEl>
                                          <p:spTgt spid="8"/>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5"/>
                                        </p:tgtEl>
                                        <p:attrNameLst>
                                          <p:attrName>style.visibility</p:attrName>
                                        </p:attrNameLst>
                                      </p:cBhvr>
                                      <p:to>
                                        <p:strVal val="visible"/>
                                      </p:to>
                                    </p:set>
                                    <p:anim calcmode="lin" valueType="num">
                                      <p:cBhvr additive="base">
                                        <p:cTn id="29" dur="500" fill="hold"/>
                                        <p:tgtEl>
                                          <p:spTgt spid="5"/>
                                        </p:tgtEl>
                                        <p:attrNameLst>
                                          <p:attrName>ppt_x</p:attrName>
                                        </p:attrNameLst>
                                      </p:cBhvr>
                                      <p:tavLst>
                                        <p:tav tm="0">
                                          <p:val>
                                            <p:strVal val="#ppt_x"/>
                                          </p:val>
                                        </p:tav>
                                        <p:tav tm="100000">
                                          <p:val>
                                            <p:strVal val="#ppt_x"/>
                                          </p:val>
                                        </p:tav>
                                      </p:tavLst>
                                    </p:anim>
                                    <p:anim calcmode="lin" valueType="num">
                                      <p:cBhvr additive="base">
                                        <p:cTn id="3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7"/>
                                        </p:tgtEl>
                                        <p:attrNameLst>
                                          <p:attrName>style.visibility</p:attrName>
                                        </p:attrNameLst>
                                      </p:cBhvr>
                                      <p:to>
                                        <p:strVal val="visible"/>
                                      </p:to>
                                    </p:set>
                                    <p:anim calcmode="lin" valueType="num">
                                      <p:cBhvr additive="base">
                                        <p:cTn id="35" dur="500" fill="hold"/>
                                        <p:tgtEl>
                                          <p:spTgt spid="7"/>
                                        </p:tgtEl>
                                        <p:attrNameLst>
                                          <p:attrName>ppt_x</p:attrName>
                                        </p:attrNameLst>
                                      </p:cBhvr>
                                      <p:tavLst>
                                        <p:tav tm="0">
                                          <p:val>
                                            <p:strVal val="#ppt_x"/>
                                          </p:val>
                                        </p:tav>
                                        <p:tav tm="100000">
                                          <p:val>
                                            <p:strVal val="#ppt_x"/>
                                          </p:val>
                                        </p:tav>
                                      </p:tavLst>
                                    </p:anim>
                                    <p:anim calcmode="lin" valueType="num">
                                      <p:cBhvr additive="base">
                                        <p:cTn id="36" dur="500" fill="hold"/>
                                        <p:tgtEl>
                                          <p:spTgt spid="7"/>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6"/>
                                        </p:tgtEl>
                                        <p:attrNameLst>
                                          <p:attrName>style.visibility</p:attrName>
                                        </p:attrNameLst>
                                      </p:cBhvr>
                                      <p:to>
                                        <p:strVal val="visible"/>
                                      </p:to>
                                    </p:set>
                                    <p:anim calcmode="lin" valueType="num">
                                      <p:cBhvr additive="base">
                                        <p:cTn id="39" dur="500" fill="hold"/>
                                        <p:tgtEl>
                                          <p:spTgt spid="6"/>
                                        </p:tgtEl>
                                        <p:attrNameLst>
                                          <p:attrName>ppt_x</p:attrName>
                                        </p:attrNameLst>
                                      </p:cBhvr>
                                      <p:tavLst>
                                        <p:tav tm="0">
                                          <p:val>
                                            <p:strVal val="#ppt_x"/>
                                          </p:val>
                                        </p:tav>
                                        <p:tav tm="100000">
                                          <p:val>
                                            <p:strVal val="#ppt_x"/>
                                          </p:val>
                                        </p:tav>
                                      </p:tavLst>
                                    </p:anim>
                                    <p:anim calcmode="lin" valueType="num">
                                      <p:cBhvr additive="base">
                                        <p:cTn id="4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P spid="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228600"/>
            <a:ext cx="8800672" cy="956235"/>
          </a:xfrm>
        </p:spPr>
        <p:txBody>
          <a:bodyPr/>
          <a:lstStyle/>
          <a:p>
            <a:r>
              <a:rPr lang="en-US" sz="3600" dirty="0">
                <a:solidFill>
                  <a:schemeClr val="accent1"/>
                </a:solidFill>
                <a:latin typeface="Roboto" charset="0"/>
                <a:ea typeface="Roboto" charset="0"/>
                <a:cs typeface="Roboto" charset="0"/>
              </a:rPr>
              <a:t>The </a:t>
            </a:r>
            <a:r>
              <a:rPr lang="en-US" sz="3600" dirty="0" smtClean="0">
                <a:solidFill>
                  <a:schemeClr val="accent1"/>
                </a:solidFill>
                <a:latin typeface="Roboto" charset="0"/>
                <a:ea typeface="Roboto" charset="0"/>
                <a:cs typeface="Roboto" charset="0"/>
              </a:rPr>
              <a:t>Cloud</a:t>
            </a:r>
            <a:endParaRPr lang="en-US" sz="3600" dirty="0">
              <a:solidFill>
                <a:schemeClr val="accent1"/>
              </a:solidFill>
              <a:latin typeface="Roboto" charset="0"/>
              <a:ea typeface="Roboto" charset="0"/>
              <a:cs typeface="Roboto" charset="0"/>
            </a:endParaRPr>
          </a:p>
        </p:txBody>
      </p:sp>
      <p:sp>
        <p:nvSpPr>
          <p:cNvPr id="3" name="Content Placeholder 2"/>
          <p:cNvSpPr>
            <a:spLocks noGrp="1"/>
          </p:cNvSpPr>
          <p:nvPr>
            <p:ph idx="1"/>
          </p:nvPr>
        </p:nvSpPr>
        <p:spPr>
          <a:xfrm>
            <a:off x="228600" y="4419600"/>
            <a:ext cx="4038599" cy="1752600"/>
          </a:xfrm>
        </p:spPr>
        <p:txBody>
          <a:bodyPr>
            <a:normAutofit/>
          </a:bodyPr>
          <a:lstStyle/>
          <a:p>
            <a:r>
              <a:rPr lang="en-US" sz="2400" dirty="0" smtClean="0">
                <a:solidFill>
                  <a:srgbClr val="000000"/>
                </a:solidFill>
                <a:latin typeface="Roboto" charset="0"/>
                <a:ea typeface="Roboto" charset="0"/>
                <a:cs typeface="Roboto" charset="0"/>
              </a:rPr>
              <a:t>Top concerns</a:t>
            </a:r>
            <a:endParaRPr lang="en-US" sz="2400" dirty="0">
              <a:solidFill>
                <a:srgbClr val="000000"/>
              </a:solidFill>
              <a:latin typeface="Roboto" charset="0"/>
              <a:ea typeface="Roboto" charset="0"/>
              <a:cs typeface="Roboto" charset="0"/>
            </a:endParaRPr>
          </a:p>
          <a:p>
            <a:pPr lvl="1"/>
            <a:r>
              <a:rPr lang="en-US" sz="1800" dirty="0">
                <a:solidFill>
                  <a:srgbClr val="000000"/>
                </a:solidFill>
                <a:latin typeface="Roboto" charset="0"/>
                <a:ea typeface="Roboto" charset="0"/>
                <a:cs typeface="Roboto" charset="0"/>
              </a:rPr>
              <a:t>Security</a:t>
            </a:r>
            <a:r>
              <a:rPr lang="en-US" sz="1800" dirty="0"/>
              <a:t> </a:t>
            </a:r>
          </a:p>
          <a:p>
            <a:pPr lvl="1"/>
            <a:r>
              <a:rPr lang="en-US" sz="1800" dirty="0">
                <a:solidFill>
                  <a:srgbClr val="000000"/>
                </a:solidFill>
                <a:latin typeface="Roboto" charset="0"/>
                <a:ea typeface="Roboto" charset="0"/>
                <a:cs typeface="Roboto" charset="0"/>
              </a:rPr>
              <a:t>Reliability (Google “CRN 10 biggest cloud outages”</a:t>
            </a:r>
            <a:r>
              <a:rPr lang="en-US" sz="1800" dirty="0" smtClean="0">
                <a:solidFill>
                  <a:srgbClr val="000000"/>
                </a:solidFill>
                <a:latin typeface="Roboto" charset="0"/>
                <a:ea typeface="Roboto" charset="0"/>
                <a:cs typeface="Roboto" charset="0"/>
              </a:rPr>
              <a:t>)</a:t>
            </a:r>
            <a:endParaRPr lang="en-US" sz="1800" dirty="0">
              <a:solidFill>
                <a:srgbClr val="000000"/>
              </a:solidFill>
              <a:latin typeface="Roboto" charset="0"/>
              <a:ea typeface="Roboto" charset="0"/>
              <a:cs typeface="Roboto" charset="0"/>
            </a:endParaRPr>
          </a:p>
        </p:txBody>
      </p:sp>
      <p:sp>
        <p:nvSpPr>
          <p:cNvPr id="5" name="Content Placeholder 2"/>
          <p:cNvSpPr txBox="1">
            <a:spLocks/>
          </p:cNvSpPr>
          <p:nvPr/>
        </p:nvSpPr>
        <p:spPr>
          <a:xfrm>
            <a:off x="228600" y="1752600"/>
            <a:ext cx="3581400" cy="2286000"/>
          </a:xfrm>
          <a:prstGeom prst="rect">
            <a:avLst/>
          </a:prstGeom>
        </p:spPr>
        <p:txBody>
          <a:bodyPr vert="horz" lIns="54864" tIns="91440" rtlCol="0">
            <a:normAutofit fontScale="70000" lnSpcReduction="20000"/>
          </a:bodyPr>
          <a:lstStyle>
            <a:lvl1pPr marL="438912" indent="-320040" algn="l" rtl="0" eaLnBrk="1" latinLnBrk="0" hangingPunct="1">
              <a:spcBef>
                <a:spcPts val="0"/>
              </a:spcBef>
              <a:buClr>
                <a:schemeClr val="accent1"/>
              </a:buClr>
              <a:buSzPct val="80000"/>
              <a:buFont typeface="Wingdings 2"/>
              <a:buChar char=""/>
              <a:defRPr kumimoji="0" sz="3200" kern="1200">
                <a:solidFill>
                  <a:schemeClr val="tx1"/>
                </a:solidFill>
                <a:latin typeface="+mn-lt"/>
                <a:ea typeface="+mn-ea"/>
                <a:cs typeface="+mn-cs"/>
              </a:defRPr>
            </a:lvl1pPr>
            <a:lvl2pPr marL="731520" indent="-274320" algn="l" rtl="0" eaLnBrk="1" latinLnBrk="0" hangingPunct="1">
              <a:spcBef>
                <a:spcPct val="20000"/>
              </a:spcBef>
              <a:buClr>
                <a:schemeClr val="accent2"/>
              </a:buClr>
              <a:buSzPct val="90000"/>
              <a:buFont typeface="Wingdings"/>
              <a:buChar char=""/>
              <a:defRPr kumimoji="0" sz="2800" kern="1200">
                <a:solidFill>
                  <a:schemeClr val="tx1"/>
                </a:solidFill>
                <a:latin typeface="+mn-lt"/>
                <a:ea typeface="+mn-ea"/>
                <a:cs typeface="+mn-cs"/>
              </a:defRPr>
            </a:lvl2pPr>
            <a:lvl3pPr marL="996696" indent="-228600" algn="l" rtl="0" eaLnBrk="1" latinLnBrk="0" hangingPunct="1">
              <a:spcBef>
                <a:spcPct val="20000"/>
              </a:spcBef>
              <a:buClr>
                <a:schemeClr val="accent3"/>
              </a:buClr>
              <a:buFont typeface="Arial"/>
              <a:buChar char="▪"/>
              <a:defRPr kumimoji="0" sz="2400" kern="1200">
                <a:solidFill>
                  <a:schemeClr val="tx1"/>
                </a:solidFill>
                <a:latin typeface="+mn-lt"/>
                <a:ea typeface="+mn-ea"/>
                <a:cs typeface="+mn-cs"/>
              </a:defRPr>
            </a:lvl3pPr>
            <a:lvl4pPr marL="1216152" indent="-182880" algn="l" rtl="0" eaLnBrk="1" latinLnBrk="0" hangingPunct="1">
              <a:spcBef>
                <a:spcPct val="20000"/>
              </a:spcBef>
              <a:buClr>
                <a:schemeClr val="accent4"/>
              </a:buClr>
              <a:buFont typeface="Arial"/>
              <a:buChar char="▪"/>
              <a:defRPr kumimoji="0" sz="2000" kern="1200">
                <a:solidFill>
                  <a:schemeClr val="tx1"/>
                </a:solidFill>
                <a:latin typeface="+mn-lt"/>
                <a:ea typeface="+mn-ea"/>
                <a:cs typeface="+mn-cs"/>
              </a:defRPr>
            </a:lvl4pPr>
            <a:lvl5pPr marL="1426464" indent="-182880" algn="l" rtl="0" eaLnBrk="1" latinLnBrk="0" hangingPunct="1">
              <a:spcBef>
                <a:spcPct val="20000"/>
              </a:spcBef>
              <a:buClr>
                <a:schemeClr val="accent5"/>
              </a:buClr>
              <a:buFont typeface="Wingdings 3"/>
              <a:buChar char=""/>
              <a:defRPr kumimoji="0" lang="en-US" sz="2000" kern="1200" smtClean="0">
                <a:solidFill>
                  <a:schemeClr val="tx1"/>
                </a:solidFill>
                <a:latin typeface="+mn-lt"/>
                <a:ea typeface="+mn-ea"/>
                <a:cs typeface="+mn-cs"/>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extLst/>
          </a:lstStyle>
          <a:p>
            <a:r>
              <a:rPr lang="en-US" sz="3400" dirty="0" smtClean="0">
                <a:solidFill>
                  <a:srgbClr val="000000"/>
                </a:solidFill>
                <a:latin typeface="Roboto" charset="0"/>
                <a:ea typeface="Roboto" charset="0"/>
                <a:cs typeface="Roboto" charset="0"/>
              </a:rPr>
              <a:t>What is it? </a:t>
            </a:r>
          </a:p>
          <a:p>
            <a:pPr lvl="1"/>
            <a:r>
              <a:rPr lang="en-US" sz="2600" dirty="0" smtClean="0">
                <a:solidFill>
                  <a:srgbClr val="000000"/>
                </a:solidFill>
                <a:latin typeface="Roboto" charset="0"/>
                <a:ea typeface="Roboto" charset="0"/>
                <a:cs typeface="Roboto" charset="0"/>
              </a:rPr>
              <a:t>Virtual computing/networking</a:t>
            </a:r>
          </a:p>
          <a:p>
            <a:pPr lvl="2"/>
            <a:r>
              <a:rPr lang="en-US" dirty="0" smtClean="0"/>
              <a:t>No hardware purchases</a:t>
            </a:r>
          </a:p>
          <a:p>
            <a:pPr lvl="1"/>
            <a:r>
              <a:rPr lang="en-US" sz="2600" dirty="0" smtClean="0">
                <a:solidFill>
                  <a:srgbClr val="000000"/>
                </a:solidFill>
                <a:latin typeface="Roboto" charset="0"/>
                <a:ea typeface="Roboto" charset="0"/>
                <a:cs typeface="Roboto" charset="0"/>
              </a:rPr>
              <a:t>Secure access</a:t>
            </a:r>
          </a:p>
          <a:p>
            <a:pPr lvl="2"/>
            <a:r>
              <a:rPr lang="en-US" dirty="0" smtClean="0"/>
              <a:t>Leverage R&amp;D of vendors</a:t>
            </a:r>
          </a:p>
          <a:p>
            <a:pPr lvl="1"/>
            <a:r>
              <a:rPr lang="en-US" dirty="0" smtClean="0"/>
              <a:t>Perfor</a:t>
            </a:r>
            <a:r>
              <a:rPr lang="en-US" sz="2600" dirty="0" smtClean="0">
                <a:solidFill>
                  <a:srgbClr val="000000"/>
                </a:solidFill>
                <a:latin typeface="Roboto" charset="0"/>
                <a:ea typeface="Roboto" charset="0"/>
                <a:cs typeface="Roboto" charset="0"/>
              </a:rPr>
              <a:t>mance </a:t>
            </a:r>
          </a:p>
          <a:p>
            <a:pPr lvl="2"/>
            <a:r>
              <a:rPr lang="en-US" dirty="0" smtClean="0"/>
              <a:t>World-wide presence</a:t>
            </a:r>
          </a:p>
          <a:p>
            <a:pPr marL="118872" indent="0">
              <a:buFont typeface="Wingdings 2"/>
              <a:buNone/>
            </a:pPr>
            <a:endParaRPr lang="en-US" dirty="0"/>
          </a:p>
        </p:txBody>
      </p:sp>
      <p:sp>
        <p:nvSpPr>
          <p:cNvPr id="6" name="Content Placeholder 2"/>
          <p:cNvSpPr txBox="1">
            <a:spLocks/>
          </p:cNvSpPr>
          <p:nvPr/>
        </p:nvSpPr>
        <p:spPr>
          <a:xfrm>
            <a:off x="4267200" y="3657600"/>
            <a:ext cx="4724400" cy="2971800"/>
          </a:xfrm>
          <a:prstGeom prst="rect">
            <a:avLst/>
          </a:prstGeom>
        </p:spPr>
        <p:txBody>
          <a:bodyPr vert="horz" lIns="54864" tIns="91440" rtlCol="0">
            <a:normAutofit fontScale="62500" lnSpcReduction="20000"/>
          </a:bodyPr>
          <a:lstStyle>
            <a:lvl1pPr marL="438912" indent="-320040" algn="l" rtl="0" eaLnBrk="1" latinLnBrk="0" hangingPunct="1">
              <a:spcBef>
                <a:spcPts val="0"/>
              </a:spcBef>
              <a:buClr>
                <a:schemeClr val="accent1"/>
              </a:buClr>
              <a:buSzPct val="80000"/>
              <a:buFont typeface="Wingdings 2"/>
              <a:buChar char=""/>
              <a:defRPr kumimoji="0" sz="3200" kern="1200">
                <a:solidFill>
                  <a:schemeClr val="tx1"/>
                </a:solidFill>
                <a:latin typeface="+mn-lt"/>
                <a:ea typeface="+mn-ea"/>
                <a:cs typeface="+mn-cs"/>
              </a:defRPr>
            </a:lvl1pPr>
            <a:lvl2pPr marL="731520" indent="-274320" algn="l" rtl="0" eaLnBrk="1" latinLnBrk="0" hangingPunct="1">
              <a:spcBef>
                <a:spcPct val="20000"/>
              </a:spcBef>
              <a:buClr>
                <a:schemeClr val="accent2"/>
              </a:buClr>
              <a:buSzPct val="90000"/>
              <a:buFont typeface="Wingdings"/>
              <a:buChar char=""/>
              <a:defRPr kumimoji="0" sz="2800" kern="1200">
                <a:solidFill>
                  <a:schemeClr val="tx1"/>
                </a:solidFill>
                <a:latin typeface="+mn-lt"/>
                <a:ea typeface="+mn-ea"/>
                <a:cs typeface="+mn-cs"/>
              </a:defRPr>
            </a:lvl2pPr>
            <a:lvl3pPr marL="996696" indent="-228600" algn="l" rtl="0" eaLnBrk="1" latinLnBrk="0" hangingPunct="1">
              <a:spcBef>
                <a:spcPct val="20000"/>
              </a:spcBef>
              <a:buClr>
                <a:schemeClr val="accent3"/>
              </a:buClr>
              <a:buFont typeface="Arial"/>
              <a:buChar char="▪"/>
              <a:defRPr kumimoji="0" sz="2400" kern="1200">
                <a:solidFill>
                  <a:schemeClr val="tx1"/>
                </a:solidFill>
                <a:latin typeface="+mn-lt"/>
                <a:ea typeface="+mn-ea"/>
                <a:cs typeface="+mn-cs"/>
              </a:defRPr>
            </a:lvl3pPr>
            <a:lvl4pPr marL="1216152" indent="-182880" algn="l" rtl="0" eaLnBrk="1" latinLnBrk="0" hangingPunct="1">
              <a:spcBef>
                <a:spcPct val="20000"/>
              </a:spcBef>
              <a:buClr>
                <a:schemeClr val="accent4"/>
              </a:buClr>
              <a:buFont typeface="Arial"/>
              <a:buChar char="▪"/>
              <a:defRPr kumimoji="0" sz="2000" kern="1200">
                <a:solidFill>
                  <a:schemeClr val="tx1"/>
                </a:solidFill>
                <a:latin typeface="+mn-lt"/>
                <a:ea typeface="+mn-ea"/>
                <a:cs typeface="+mn-cs"/>
              </a:defRPr>
            </a:lvl4pPr>
            <a:lvl5pPr marL="1426464" indent="-182880" algn="l" rtl="0" eaLnBrk="1" latinLnBrk="0" hangingPunct="1">
              <a:spcBef>
                <a:spcPct val="20000"/>
              </a:spcBef>
              <a:buClr>
                <a:schemeClr val="accent5"/>
              </a:buClr>
              <a:buFont typeface="Wingdings 3"/>
              <a:buChar char=""/>
              <a:defRPr kumimoji="0" lang="en-US" sz="2000" kern="1200" smtClean="0">
                <a:solidFill>
                  <a:schemeClr val="tx1"/>
                </a:solidFill>
                <a:latin typeface="+mn-lt"/>
                <a:ea typeface="+mn-ea"/>
                <a:cs typeface="+mn-cs"/>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extLst/>
          </a:lstStyle>
          <a:p>
            <a:r>
              <a:rPr lang="en-US" sz="3800" dirty="0" smtClean="0">
                <a:solidFill>
                  <a:srgbClr val="000000"/>
                </a:solidFill>
                <a:latin typeface="Roboto" charset="0"/>
                <a:ea typeface="Roboto" charset="0"/>
                <a:cs typeface="Roboto" charset="0"/>
              </a:rPr>
              <a:t>Providers</a:t>
            </a:r>
          </a:p>
          <a:p>
            <a:pPr lvl="1"/>
            <a:r>
              <a:rPr lang="en-US" sz="2900" dirty="0" smtClean="0">
                <a:solidFill>
                  <a:srgbClr val="000000"/>
                </a:solidFill>
                <a:latin typeface="Roboto" charset="0"/>
                <a:ea typeface="Roboto" charset="0"/>
                <a:cs typeface="Roboto" charset="0"/>
              </a:rPr>
              <a:t>AWS – market leader; broadest and most mature offering</a:t>
            </a:r>
          </a:p>
          <a:p>
            <a:pPr lvl="1"/>
            <a:r>
              <a:rPr lang="en-US" sz="2900" dirty="0" smtClean="0">
                <a:solidFill>
                  <a:srgbClr val="000000"/>
                </a:solidFill>
                <a:latin typeface="Roboto" charset="0"/>
                <a:ea typeface="Roboto" charset="0"/>
                <a:cs typeface="Roboto" charset="0"/>
              </a:rPr>
              <a:t>Microsoft Azure – market second; offering gaining breadth and depth</a:t>
            </a:r>
          </a:p>
          <a:p>
            <a:pPr lvl="1"/>
            <a:r>
              <a:rPr lang="en-US" sz="2900" dirty="0" smtClean="0">
                <a:solidFill>
                  <a:srgbClr val="000000"/>
                </a:solidFill>
                <a:latin typeface="Roboto" charset="0"/>
                <a:ea typeface="Roboto" charset="0"/>
                <a:cs typeface="Roboto" charset="0"/>
              </a:rPr>
              <a:t>Google – Good alternative to AWS, needs more robust features</a:t>
            </a:r>
          </a:p>
          <a:p>
            <a:pPr lvl="1"/>
            <a:r>
              <a:rPr lang="en-US" sz="2900" dirty="0" smtClean="0">
                <a:solidFill>
                  <a:srgbClr val="000000"/>
                </a:solidFill>
                <a:latin typeface="Roboto" charset="0"/>
                <a:ea typeface="Roboto" charset="0"/>
                <a:cs typeface="Roboto" charset="0"/>
              </a:rPr>
              <a:t>Oracle and IBM Blue Mix –new players in the crowded cloud market</a:t>
            </a:r>
          </a:p>
          <a:p>
            <a:pPr marL="118872" indent="0">
              <a:buFont typeface="Wingdings 2"/>
              <a:buNone/>
            </a:pPr>
            <a:endParaRPr lang="en-US" dirty="0"/>
          </a:p>
        </p:txBody>
      </p:sp>
      <p:sp>
        <p:nvSpPr>
          <p:cNvPr id="7" name="Content Placeholder 2"/>
          <p:cNvSpPr txBox="1">
            <a:spLocks/>
          </p:cNvSpPr>
          <p:nvPr/>
        </p:nvSpPr>
        <p:spPr>
          <a:xfrm>
            <a:off x="4267200" y="1676400"/>
            <a:ext cx="4343400" cy="1524000"/>
          </a:xfrm>
          <a:prstGeom prst="rect">
            <a:avLst/>
          </a:prstGeom>
        </p:spPr>
        <p:txBody>
          <a:bodyPr vert="horz" lIns="54864" tIns="91440" rtlCol="0">
            <a:normAutofit/>
          </a:bodyPr>
          <a:lstStyle>
            <a:lvl1pPr marL="438912" indent="-320040" algn="l" rtl="0" eaLnBrk="1" latinLnBrk="0" hangingPunct="1">
              <a:spcBef>
                <a:spcPts val="0"/>
              </a:spcBef>
              <a:buClr>
                <a:schemeClr val="accent1"/>
              </a:buClr>
              <a:buSzPct val="80000"/>
              <a:buFont typeface="Wingdings 2"/>
              <a:buChar char=""/>
              <a:defRPr kumimoji="0" sz="3200" kern="1200">
                <a:solidFill>
                  <a:schemeClr val="tx1"/>
                </a:solidFill>
                <a:latin typeface="+mn-lt"/>
                <a:ea typeface="+mn-ea"/>
                <a:cs typeface="+mn-cs"/>
              </a:defRPr>
            </a:lvl1pPr>
            <a:lvl2pPr marL="731520" indent="-274320" algn="l" rtl="0" eaLnBrk="1" latinLnBrk="0" hangingPunct="1">
              <a:spcBef>
                <a:spcPct val="20000"/>
              </a:spcBef>
              <a:buClr>
                <a:schemeClr val="accent2"/>
              </a:buClr>
              <a:buSzPct val="90000"/>
              <a:buFont typeface="Wingdings"/>
              <a:buChar char=""/>
              <a:defRPr kumimoji="0" sz="2800" kern="1200">
                <a:solidFill>
                  <a:schemeClr val="tx1"/>
                </a:solidFill>
                <a:latin typeface="+mn-lt"/>
                <a:ea typeface="+mn-ea"/>
                <a:cs typeface="+mn-cs"/>
              </a:defRPr>
            </a:lvl2pPr>
            <a:lvl3pPr marL="996696" indent="-228600" algn="l" rtl="0" eaLnBrk="1" latinLnBrk="0" hangingPunct="1">
              <a:spcBef>
                <a:spcPct val="20000"/>
              </a:spcBef>
              <a:buClr>
                <a:schemeClr val="accent3"/>
              </a:buClr>
              <a:buFont typeface="Arial"/>
              <a:buChar char="▪"/>
              <a:defRPr kumimoji="0" sz="2400" kern="1200">
                <a:solidFill>
                  <a:schemeClr val="tx1"/>
                </a:solidFill>
                <a:latin typeface="+mn-lt"/>
                <a:ea typeface="+mn-ea"/>
                <a:cs typeface="+mn-cs"/>
              </a:defRPr>
            </a:lvl3pPr>
            <a:lvl4pPr marL="1216152" indent="-182880" algn="l" rtl="0" eaLnBrk="1" latinLnBrk="0" hangingPunct="1">
              <a:spcBef>
                <a:spcPct val="20000"/>
              </a:spcBef>
              <a:buClr>
                <a:schemeClr val="accent4"/>
              </a:buClr>
              <a:buFont typeface="Arial"/>
              <a:buChar char="▪"/>
              <a:defRPr kumimoji="0" sz="2000" kern="1200">
                <a:solidFill>
                  <a:schemeClr val="tx1"/>
                </a:solidFill>
                <a:latin typeface="+mn-lt"/>
                <a:ea typeface="+mn-ea"/>
                <a:cs typeface="+mn-cs"/>
              </a:defRPr>
            </a:lvl4pPr>
            <a:lvl5pPr marL="1426464" indent="-182880" algn="l" rtl="0" eaLnBrk="1" latinLnBrk="0" hangingPunct="1">
              <a:spcBef>
                <a:spcPct val="20000"/>
              </a:spcBef>
              <a:buClr>
                <a:schemeClr val="accent5"/>
              </a:buClr>
              <a:buFont typeface="Wingdings 3"/>
              <a:buChar char=""/>
              <a:defRPr kumimoji="0" lang="en-US" sz="2000" kern="1200" smtClean="0">
                <a:solidFill>
                  <a:schemeClr val="tx1"/>
                </a:solidFill>
                <a:latin typeface="+mn-lt"/>
                <a:ea typeface="+mn-ea"/>
                <a:cs typeface="+mn-cs"/>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extLst/>
          </a:lstStyle>
          <a:p>
            <a:r>
              <a:rPr lang="en-US" sz="2400" dirty="0" smtClean="0">
                <a:solidFill>
                  <a:srgbClr val="000000"/>
                </a:solidFill>
                <a:latin typeface="Roboto" charset="0"/>
                <a:ea typeface="Roboto" charset="0"/>
                <a:cs typeface="Roboto" charset="0"/>
              </a:rPr>
              <a:t>Why use it?</a:t>
            </a:r>
          </a:p>
          <a:p>
            <a:pPr lvl="1"/>
            <a:r>
              <a:rPr lang="en-US" sz="1800" dirty="0" smtClean="0">
                <a:solidFill>
                  <a:srgbClr val="000000"/>
                </a:solidFill>
                <a:latin typeface="Roboto" charset="0"/>
                <a:ea typeface="Roboto" charset="0"/>
                <a:cs typeface="Roboto" charset="0"/>
              </a:rPr>
              <a:t>Speed to market</a:t>
            </a:r>
          </a:p>
          <a:p>
            <a:pPr lvl="1"/>
            <a:r>
              <a:rPr lang="en-US" sz="1800" dirty="0" smtClean="0">
                <a:solidFill>
                  <a:srgbClr val="000000"/>
                </a:solidFill>
                <a:latin typeface="Roboto" charset="0"/>
                <a:ea typeface="Roboto" charset="0"/>
                <a:cs typeface="Roboto" charset="0"/>
              </a:rPr>
              <a:t>Cost effectiveness</a:t>
            </a:r>
          </a:p>
        </p:txBody>
      </p:sp>
    </p:spTree>
    <p:extLst>
      <p:ext uri="{BB962C8B-B14F-4D97-AF65-F5344CB8AC3E}">
        <p14:creationId xmlns:p14="http://schemas.microsoft.com/office/powerpoint/2010/main" val="1487333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6">
                                            <p:txEl>
                                              <p:pRg st="0" end="0"/>
                                            </p:txEl>
                                          </p:spTgt>
                                        </p:tgtEl>
                                        <p:attrNameLst>
                                          <p:attrName>style.visibility</p:attrName>
                                        </p:attrNameLst>
                                      </p:cBhvr>
                                      <p:to>
                                        <p:strVal val="visible"/>
                                      </p:to>
                                    </p:set>
                                    <p:anim calcmode="lin" valueType="num">
                                      <p:cBhvr additive="base">
                                        <p:cTn id="21"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6">
                                            <p:txEl>
                                              <p:pRg st="0" end="0"/>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6">
                                            <p:txEl>
                                              <p:pRg st="1" end="1"/>
                                            </p:txEl>
                                          </p:spTgt>
                                        </p:tgtEl>
                                        <p:attrNameLst>
                                          <p:attrName>style.visibility</p:attrName>
                                        </p:attrNameLst>
                                      </p:cBhvr>
                                      <p:to>
                                        <p:strVal val="visible"/>
                                      </p:to>
                                    </p:set>
                                    <p:anim calcmode="lin" valueType="num">
                                      <p:cBhvr additive="base">
                                        <p:cTn id="25"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6">
                                            <p:txEl>
                                              <p:pRg st="1" end="1"/>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6">
                                            <p:txEl>
                                              <p:pRg st="2" end="2"/>
                                            </p:txEl>
                                          </p:spTgt>
                                        </p:tgtEl>
                                        <p:attrNameLst>
                                          <p:attrName>style.visibility</p:attrName>
                                        </p:attrNameLst>
                                      </p:cBhvr>
                                      <p:to>
                                        <p:strVal val="visible"/>
                                      </p:to>
                                    </p:set>
                                    <p:anim calcmode="lin" valueType="num">
                                      <p:cBhvr additive="base">
                                        <p:cTn id="29"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6">
                                            <p:txEl>
                                              <p:pRg st="2" end="2"/>
                                            </p:txEl>
                                          </p:spTgt>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6">
                                            <p:txEl>
                                              <p:pRg st="3" end="3"/>
                                            </p:txEl>
                                          </p:spTgt>
                                        </p:tgtEl>
                                        <p:attrNameLst>
                                          <p:attrName>style.visibility</p:attrName>
                                        </p:attrNameLst>
                                      </p:cBhvr>
                                      <p:to>
                                        <p:strVal val="visible"/>
                                      </p:to>
                                    </p:set>
                                    <p:anim calcmode="lin" valueType="num">
                                      <p:cBhvr additive="base">
                                        <p:cTn id="33" dur="500" fill="hold"/>
                                        <p:tgtEl>
                                          <p:spTgt spid="6">
                                            <p:txEl>
                                              <p:pRg st="3" end="3"/>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6">
                                            <p:txEl>
                                              <p:pRg st="3" end="3"/>
                                            </p:txEl>
                                          </p:spTgt>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6">
                                            <p:txEl>
                                              <p:pRg st="4" end="4"/>
                                            </p:txEl>
                                          </p:spTgt>
                                        </p:tgtEl>
                                        <p:attrNameLst>
                                          <p:attrName>style.visibility</p:attrName>
                                        </p:attrNameLst>
                                      </p:cBhvr>
                                      <p:to>
                                        <p:strVal val="visible"/>
                                      </p:to>
                                    </p:set>
                                    <p:anim calcmode="lin" valueType="num">
                                      <p:cBhvr additive="base">
                                        <p:cTn id="37" dur="500" fill="hold"/>
                                        <p:tgtEl>
                                          <p:spTgt spid="6">
                                            <p:txEl>
                                              <p:pRg st="4" end="4"/>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6">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7">
                                            <p:txEl>
                                              <p:pRg st="0" end="0"/>
                                            </p:txEl>
                                          </p:spTgt>
                                        </p:tgtEl>
                                        <p:attrNameLst>
                                          <p:attrName>style.visibility</p:attrName>
                                        </p:attrNameLst>
                                      </p:cBhvr>
                                      <p:to>
                                        <p:strVal val="visible"/>
                                      </p:to>
                                    </p:set>
                                    <p:anim calcmode="lin" valueType="num">
                                      <p:cBhvr additive="base">
                                        <p:cTn id="43"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7">
                                            <p:txEl>
                                              <p:pRg st="0" end="0"/>
                                            </p:txEl>
                                          </p:spTgt>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7">
                                            <p:txEl>
                                              <p:pRg st="1" end="1"/>
                                            </p:txEl>
                                          </p:spTgt>
                                        </p:tgtEl>
                                        <p:attrNameLst>
                                          <p:attrName>style.visibility</p:attrName>
                                        </p:attrNameLst>
                                      </p:cBhvr>
                                      <p:to>
                                        <p:strVal val="visible"/>
                                      </p:to>
                                    </p:set>
                                    <p:anim calcmode="lin" valueType="num">
                                      <p:cBhvr additive="base">
                                        <p:cTn id="47" dur="500" fill="hold"/>
                                        <p:tgtEl>
                                          <p:spTgt spid="7">
                                            <p:txEl>
                                              <p:pRg st="1" end="1"/>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7">
                                            <p:txEl>
                                              <p:pRg st="1" end="1"/>
                                            </p:txEl>
                                          </p:spTgt>
                                        </p:tgtEl>
                                        <p:attrNameLst>
                                          <p:attrName>ppt_y</p:attrName>
                                        </p:attrNameLst>
                                      </p:cBhvr>
                                      <p:tavLst>
                                        <p:tav tm="0">
                                          <p:val>
                                            <p:strVal val="1+#ppt_h/2"/>
                                          </p:val>
                                        </p:tav>
                                        <p:tav tm="100000">
                                          <p:val>
                                            <p:strVal val="#ppt_y"/>
                                          </p:val>
                                        </p:tav>
                                      </p:tavLst>
                                    </p:anim>
                                  </p:childTnLst>
                                </p:cTn>
                              </p:par>
                              <p:par>
                                <p:cTn id="49" presetID="2" presetClass="entr" presetSubtype="4" fill="hold" nodeType="withEffect">
                                  <p:stCondLst>
                                    <p:cond delay="0"/>
                                  </p:stCondLst>
                                  <p:childTnLst>
                                    <p:set>
                                      <p:cBhvr>
                                        <p:cTn id="50" dur="1" fill="hold">
                                          <p:stCondLst>
                                            <p:cond delay="0"/>
                                          </p:stCondLst>
                                        </p:cTn>
                                        <p:tgtEl>
                                          <p:spTgt spid="7">
                                            <p:txEl>
                                              <p:pRg st="2" end="2"/>
                                            </p:txEl>
                                          </p:spTgt>
                                        </p:tgtEl>
                                        <p:attrNameLst>
                                          <p:attrName>style.visibility</p:attrName>
                                        </p:attrNameLst>
                                      </p:cBhvr>
                                      <p:to>
                                        <p:strVal val="visible"/>
                                      </p:to>
                                    </p:set>
                                    <p:anim calcmode="lin" valueType="num">
                                      <p:cBhvr additive="base">
                                        <p:cTn id="51"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7">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155448"/>
            <a:ext cx="8610600" cy="1252728"/>
          </a:xfrm>
        </p:spPr>
        <p:txBody>
          <a:bodyPr>
            <a:normAutofit/>
          </a:bodyPr>
          <a:lstStyle/>
          <a:p>
            <a:r>
              <a:rPr lang="en-US" sz="3600" dirty="0">
                <a:solidFill>
                  <a:schemeClr val="accent1"/>
                </a:solidFill>
                <a:latin typeface="Roboto" charset="0"/>
                <a:ea typeface="Roboto" charset="0"/>
                <a:cs typeface="Roboto" charset="0"/>
              </a:rPr>
              <a:t>Micro-Services Architecture</a:t>
            </a:r>
          </a:p>
        </p:txBody>
      </p:sp>
      <p:sp>
        <p:nvSpPr>
          <p:cNvPr id="3" name="Content Placeholder 2"/>
          <p:cNvSpPr>
            <a:spLocks noGrp="1"/>
          </p:cNvSpPr>
          <p:nvPr>
            <p:ph idx="1"/>
          </p:nvPr>
        </p:nvSpPr>
        <p:spPr>
          <a:xfrm>
            <a:off x="76200" y="1371600"/>
            <a:ext cx="8991600" cy="5486400"/>
          </a:xfrm>
        </p:spPr>
        <p:txBody>
          <a:bodyPr>
            <a:normAutofit/>
          </a:bodyPr>
          <a:lstStyle/>
          <a:p>
            <a:pPr marL="0" indent="0" algn="ctr">
              <a:buNone/>
            </a:pPr>
            <a:r>
              <a:rPr lang="en-US" sz="2400" i="1" dirty="0"/>
              <a:t>“</a:t>
            </a:r>
            <a:r>
              <a:rPr lang="en-US" sz="2400" i="1" dirty="0">
                <a:solidFill>
                  <a:srgbClr val="000000"/>
                </a:solidFill>
                <a:latin typeface="Roboto" charset="0"/>
                <a:ea typeface="Roboto" charset="0"/>
                <a:cs typeface="Roboto" charset="0"/>
              </a:rPr>
              <a:t>The microservice style of architecture is not so much about building individual services so much as it is making the</a:t>
            </a:r>
            <a:r>
              <a:rPr lang="en-US" sz="2400" b="1" i="1" u="sng" dirty="0"/>
              <a:t> </a:t>
            </a:r>
            <a:r>
              <a:rPr lang="en-US" sz="2400" u="sng" dirty="0">
                <a:solidFill>
                  <a:srgbClr val="000000"/>
                </a:solidFill>
                <a:latin typeface="Roboto" charset="0"/>
                <a:ea typeface="Roboto" charset="0"/>
                <a:cs typeface="Roboto" charset="0"/>
              </a:rPr>
              <a:t>interactions between services reliable and failure-tolerant</a:t>
            </a:r>
            <a:r>
              <a:rPr lang="en-US" sz="2400" i="1" dirty="0"/>
              <a:t>” </a:t>
            </a:r>
            <a:endParaRPr lang="en-US" sz="2400" i="1" dirty="0" smtClean="0"/>
          </a:p>
          <a:p>
            <a:pPr marL="0" indent="0" algn="ctr">
              <a:buNone/>
            </a:pPr>
            <a:r>
              <a:rPr lang="en-US" sz="1100" i="1" dirty="0" smtClean="0"/>
              <a:t>–</a:t>
            </a:r>
            <a:r>
              <a:rPr lang="en-US" sz="1200" i="1" dirty="0" smtClean="0"/>
              <a:t> </a:t>
            </a:r>
            <a:r>
              <a:rPr lang="en-US" sz="1200" i="1" dirty="0"/>
              <a:t>Josh Long</a:t>
            </a:r>
          </a:p>
          <a:p>
            <a:pPr marL="0" indent="0">
              <a:buNone/>
            </a:pPr>
            <a:r>
              <a:rPr lang="en-US" sz="1400" i="1" dirty="0">
                <a:solidFill>
                  <a:schemeClr val="bg1"/>
                </a:solidFill>
              </a:rPr>
              <a:t>.</a:t>
            </a:r>
          </a:p>
          <a:p>
            <a:pPr>
              <a:lnSpc>
                <a:spcPct val="80000"/>
              </a:lnSpc>
            </a:pPr>
            <a:endParaRPr lang="en-US" sz="2400" dirty="0" smtClean="0">
              <a:solidFill>
                <a:srgbClr val="000000"/>
              </a:solidFill>
              <a:latin typeface="Roboto" charset="0"/>
              <a:ea typeface="Roboto" charset="0"/>
              <a:cs typeface="Roboto" charset="0"/>
            </a:endParaRPr>
          </a:p>
          <a:p>
            <a:pPr>
              <a:lnSpc>
                <a:spcPct val="80000"/>
              </a:lnSpc>
            </a:pPr>
            <a:r>
              <a:rPr lang="en-US" sz="2400" dirty="0" smtClean="0">
                <a:solidFill>
                  <a:srgbClr val="000000"/>
                </a:solidFill>
                <a:latin typeface="Roboto" charset="0"/>
                <a:ea typeface="Roboto" charset="0"/>
                <a:cs typeface="Roboto" charset="0"/>
              </a:rPr>
              <a:t>Distributed </a:t>
            </a:r>
            <a:r>
              <a:rPr lang="en-US" sz="2400" dirty="0">
                <a:solidFill>
                  <a:srgbClr val="000000"/>
                </a:solidFill>
                <a:latin typeface="Roboto" charset="0"/>
                <a:ea typeface="Roboto" charset="0"/>
                <a:cs typeface="Roboto" charset="0"/>
              </a:rPr>
              <a:t>a</a:t>
            </a:r>
            <a:r>
              <a:rPr lang="en-US" sz="2400" dirty="0" smtClean="0">
                <a:solidFill>
                  <a:srgbClr val="000000"/>
                </a:solidFill>
                <a:latin typeface="Roboto" charset="0"/>
                <a:ea typeface="Roboto" charset="0"/>
                <a:cs typeface="Roboto" charset="0"/>
              </a:rPr>
              <a:t>rchitecture</a:t>
            </a:r>
            <a:endParaRPr lang="en-US" sz="2400" dirty="0">
              <a:solidFill>
                <a:srgbClr val="000000"/>
              </a:solidFill>
              <a:latin typeface="Roboto" charset="0"/>
              <a:ea typeface="Roboto" charset="0"/>
              <a:cs typeface="Roboto" charset="0"/>
            </a:endParaRPr>
          </a:p>
          <a:p>
            <a:pPr>
              <a:lnSpc>
                <a:spcPct val="80000"/>
              </a:lnSpc>
            </a:pPr>
            <a:r>
              <a:rPr lang="en-US" sz="2400" dirty="0">
                <a:solidFill>
                  <a:srgbClr val="000000"/>
                </a:solidFill>
                <a:latin typeface="Roboto" charset="0"/>
                <a:ea typeface="Roboto" charset="0"/>
                <a:cs typeface="Roboto" charset="0"/>
              </a:rPr>
              <a:t>Loosely-coupled </a:t>
            </a:r>
            <a:r>
              <a:rPr lang="en-US" sz="2400" dirty="0" smtClean="0">
                <a:solidFill>
                  <a:srgbClr val="000000"/>
                </a:solidFill>
                <a:latin typeface="Roboto" charset="0"/>
                <a:ea typeface="Roboto" charset="0"/>
                <a:cs typeface="Roboto" charset="0"/>
              </a:rPr>
              <a:t>services</a:t>
            </a:r>
            <a:endParaRPr lang="en-US" sz="2400" dirty="0">
              <a:solidFill>
                <a:srgbClr val="000000"/>
              </a:solidFill>
              <a:latin typeface="Roboto" charset="0"/>
              <a:ea typeface="Roboto" charset="0"/>
              <a:cs typeface="Roboto" charset="0"/>
            </a:endParaRPr>
          </a:p>
          <a:p>
            <a:pPr>
              <a:lnSpc>
                <a:spcPct val="80000"/>
              </a:lnSpc>
            </a:pPr>
            <a:r>
              <a:rPr lang="en-US" sz="2400" dirty="0">
                <a:solidFill>
                  <a:srgbClr val="000000"/>
                </a:solidFill>
                <a:latin typeface="Roboto" charset="0"/>
                <a:ea typeface="Roboto" charset="0"/>
                <a:cs typeface="Roboto" charset="0"/>
              </a:rPr>
              <a:t>Data </a:t>
            </a:r>
            <a:r>
              <a:rPr lang="en-US" sz="2400" dirty="0" smtClean="0">
                <a:solidFill>
                  <a:srgbClr val="000000"/>
                </a:solidFill>
                <a:latin typeface="Roboto" charset="0"/>
                <a:ea typeface="Roboto" charset="0"/>
                <a:cs typeface="Roboto" charset="0"/>
              </a:rPr>
              <a:t>isolation</a:t>
            </a:r>
            <a:endParaRPr lang="en-US" sz="2400" dirty="0">
              <a:solidFill>
                <a:srgbClr val="000000"/>
              </a:solidFill>
              <a:latin typeface="Roboto" charset="0"/>
              <a:ea typeface="Roboto" charset="0"/>
              <a:cs typeface="Roboto" charset="0"/>
            </a:endParaRPr>
          </a:p>
          <a:p>
            <a:pPr>
              <a:lnSpc>
                <a:spcPct val="80000"/>
              </a:lnSpc>
            </a:pPr>
            <a:r>
              <a:rPr lang="en-US" sz="2400" dirty="0">
                <a:solidFill>
                  <a:srgbClr val="000000"/>
                </a:solidFill>
                <a:latin typeface="Roboto" charset="0"/>
                <a:ea typeface="Roboto" charset="0"/>
                <a:cs typeface="Roboto" charset="0"/>
              </a:rPr>
              <a:t>No d</a:t>
            </a:r>
            <a:r>
              <a:rPr lang="en-US" sz="2400" dirty="0" smtClean="0">
                <a:solidFill>
                  <a:srgbClr val="000000"/>
                </a:solidFill>
                <a:latin typeface="Roboto" charset="0"/>
                <a:ea typeface="Roboto" charset="0"/>
                <a:cs typeface="Roboto" charset="0"/>
              </a:rPr>
              <a:t>istributed transactions</a:t>
            </a:r>
            <a:endParaRPr lang="en-US" sz="2400" dirty="0">
              <a:solidFill>
                <a:srgbClr val="000000"/>
              </a:solidFill>
              <a:latin typeface="Roboto" charset="0"/>
              <a:ea typeface="Roboto" charset="0"/>
              <a:cs typeface="Roboto" charset="0"/>
            </a:endParaRPr>
          </a:p>
          <a:p>
            <a:pPr>
              <a:lnSpc>
                <a:spcPct val="80000"/>
              </a:lnSpc>
            </a:pPr>
            <a:r>
              <a:rPr lang="en-US" sz="2400" dirty="0">
                <a:solidFill>
                  <a:srgbClr val="000000"/>
                </a:solidFill>
                <a:latin typeface="Roboto" charset="0"/>
                <a:ea typeface="Roboto" charset="0"/>
                <a:cs typeface="Roboto" charset="0"/>
              </a:rPr>
              <a:t>REST based </a:t>
            </a:r>
          </a:p>
          <a:p>
            <a:pPr>
              <a:lnSpc>
                <a:spcPct val="80000"/>
              </a:lnSpc>
            </a:pPr>
            <a:r>
              <a:rPr lang="en-US" sz="2400" dirty="0">
                <a:solidFill>
                  <a:srgbClr val="000000"/>
                </a:solidFill>
                <a:latin typeface="Roboto" charset="0"/>
                <a:ea typeface="Roboto" charset="0"/>
                <a:cs typeface="Roboto" charset="0"/>
              </a:rPr>
              <a:t>Fault-Tolerant </a:t>
            </a:r>
          </a:p>
          <a:p>
            <a:pPr>
              <a:lnSpc>
                <a:spcPct val="80000"/>
              </a:lnSpc>
            </a:pPr>
            <a:r>
              <a:rPr lang="en-US" sz="2400" dirty="0">
                <a:solidFill>
                  <a:srgbClr val="000000"/>
                </a:solidFill>
                <a:latin typeface="Roboto" charset="0"/>
                <a:ea typeface="Roboto" charset="0"/>
                <a:cs typeface="Roboto" charset="0"/>
              </a:rPr>
              <a:t>Elastic </a:t>
            </a:r>
            <a:r>
              <a:rPr lang="en-US" sz="2400" dirty="0" smtClean="0">
                <a:solidFill>
                  <a:srgbClr val="000000"/>
                </a:solidFill>
                <a:latin typeface="Roboto" charset="0"/>
                <a:ea typeface="Roboto" charset="0"/>
                <a:cs typeface="Roboto" charset="0"/>
              </a:rPr>
              <a:t>(horizontally </a:t>
            </a:r>
            <a:r>
              <a:rPr lang="en-US" sz="2400" dirty="0">
                <a:solidFill>
                  <a:srgbClr val="000000"/>
                </a:solidFill>
                <a:latin typeface="Roboto" charset="0"/>
                <a:ea typeface="Roboto" charset="0"/>
                <a:cs typeface="Roboto" charset="0"/>
              </a:rPr>
              <a:t>scalable)</a:t>
            </a:r>
          </a:p>
          <a:p>
            <a:pPr>
              <a:lnSpc>
                <a:spcPct val="80000"/>
              </a:lnSpc>
            </a:pPr>
            <a:r>
              <a:rPr lang="en-US" sz="2400" dirty="0">
                <a:solidFill>
                  <a:srgbClr val="000000"/>
                </a:solidFill>
                <a:latin typeface="Roboto" charset="0"/>
                <a:ea typeface="Roboto" charset="0"/>
                <a:cs typeface="Roboto" charset="0"/>
              </a:rPr>
              <a:t>Cloud </a:t>
            </a:r>
            <a:r>
              <a:rPr lang="en-US" sz="2400" dirty="0" smtClean="0">
                <a:solidFill>
                  <a:srgbClr val="000000"/>
                </a:solidFill>
                <a:latin typeface="Roboto" charset="0"/>
                <a:ea typeface="Roboto" charset="0"/>
                <a:cs typeface="Roboto" charset="0"/>
              </a:rPr>
              <a:t>native</a:t>
            </a:r>
            <a:endParaRPr lang="en-US" sz="2400" dirty="0">
              <a:solidFill>
                <a:srgbClr val="000000"/>
              </a:solidFill>
              <a:latin typeface="Roboto" charset="0"/>
              <a:ea typeface="Roboto" charset="0"/>
              <a:cs typeface="Roboto" charset="0"/>
            </a:endParaRPr>
          </a:p>
          <a:p>
            <a:pPr marL="0" indent="0">
              <a:buNone/>
            </a:pPr>
            <a:endParaRPr lang="en-US" i="1" dirty="0"/>
          </a:p>
        </p:txBody>
      </p:sp>
      <p:pic>
        <p:nvPicPr>
          <p:cNvPr id="4" name="Picture 3"/>
          <p:cNvPicPr>
            <a:picLocks noChangeAspect="1"/>
          </p:cNvPicPr>
          <p:nvPr/>
        </p:nvPicPr>
        <p:blipFill>
          <a:blip r:embed="rId3"/>
          <a:stretch>
            <a:fillRect/>
          </a:stretch>
        </p:blipFill>
        <p:spPr>
          <a:xfrm rot="20786204">
            <a:off x="5267954" y="3182070"/>
            <a:ext cx="3382851" cy="2438400"/>
          </a:xfrm>
          <a:prstGeom prst="rect">
            <a:avLst/>
          </a:prstGeom>
        </p:spPr>
      </p:pic>
    </p:spTree>
    <p:extLst>
      <p:ext uri="{BB962C8B-B14F-4D97-AF65-F5344CB8AC3E}">
        <p14:creationId xmlns:p14="http://schemas.microsoft.com/office/powerpoint/2010/main" val="2936330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 calcmode="lin" valueType="num">
                                      <p:cBhvr additive="base">
                                        <p:cTn id="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4" end="4"/>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anim calcmode="lin" valueType="num">
                                      <p:cBhvr additive="base">
                                        <p:cTn id="11"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anim calcmode="lin" valueType="num">
                                      <p:cBhvr additive="base">
                                        <p:cTn id="17"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6" end="6"/>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anim calcmode="lin" valueType="num">
                                      <p:cBhvr additive="base">
                                        <p:cTn id="21"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anim calcmode="lin" valueType="num">
                                      <p:cBhvr additive="base">
                                        <p:cTn id="27"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anim calcmode="lin" valueType="num">
                                      <p:cBhvr additive="base">
                                        <p:cTn id="33"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
                                            <p:txEl>
                                              <p:pRg st="9" end="9"/>
                                            </p:txEl>
                                          </p:spTgt>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anim calcmode="lin" valueType="num">
                                      <p:cBhvr additive="base">
                                        <p:cTn id="37"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3">
                                            <p:txEl>
                                              <p:pRg st="11" end="11"/>
                                            </p:txEl>
                                          </p:spTgt>
                                        </p:tgtEl>
                                        <p:attrNameLst>
                                          <p:attrName>style.visibility</p:attrName>
                                        </p:attrNameLst>
                                      </p:cBhvr>
                                      <p:to>
                                        <p:strVal val="visible"/>
                                      </p:to>
                                    </p:set>
                                    <p:anim calcmode="lin" valueType="num">
                                      <p:cBhvr additive="base">
                                        <p:cTn id="43" dur="500" fill="hold"/>
                                        <p:tgtEl>
                                          <p:spTgt spid="3">
                                            <p:txEl>
                                              <p:pRg st="11" end="11"/>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11" end="1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odule">
  <a:themeElements>
    <a:clrScheme name="Module">
      <a:dk1>
        <a:sysClr val="windowText" lastClr="000000"/>
      </a:dk1>
      <a:lt1>
        <a:sysClr val="window" lastClr="FFFFFF"/>
      </a:lt1>
      <a:dk2>
        <a:srgbClr val="5A6378"/>
      </a:dk2>
      <a:lt2>
        <a:srgbClr val="D4D4D6"/>
      </a:lt2>
      <a:accent1>
        <a:srgbClr val="F0AD00"/>
      </a:accent1>
      <a:accent2>
        <a:srgbClr val="60B5CC"/>
      </a:accent2>
      <a:accent3>
        <a:srgbClr val="E66C7D"/>
      </a:accent3>
      <a:accent4>
        <a:srgbClr val="6BB76D"/>
      </a:accent4>
      <a:accent5>
        <a:srgbClr val="E88651"/>
      </a:accent5>
      <a:accent6>
        <a:srgbClr val="C64847"/>
      </a:accent6>
      <a:hlink>
        <a:srgbClr val="168BBA"/>
      </a:hlink>
      <a:folHlink>
        <a:srgbClr val="680000"/>
      </a:folHlink>
    </a:clrScheme>
    <a:fontScheme name="Module">
      <a:maj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odul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7500"/>
                <a:satMod val="137000"/>
              </a:schemeClr>
            </a:gs>
            <a:gs pos="55000">
              <a:schemeClr val="phClr">
                <a:shade val="69000"/>
                <a:satMod val="137000"/>
              </a:schemeClr>
            </a:gs>
            <a:gs pos="100000">
              <a:schemeClr val="phClr">
                <a:shade val="98000"/>
                <a:satMod val="137000"/>
              </a:schemeClr>
            </a:gs>
          </a:gsLst>
          <a:lin ang="16200000" scaled="0"/>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48000"/>
                <a:satMod val="300000"/>
              </a:schemeClr>
            </a:gs>
            <a:gs pos="12000">
              <a:schemeClr val="phClr">
                <a:tint val="48000"/>
                <a:satMod val="300000"/>
              </a:schemeClr>
            </a:gs>
            <a:gs pos="20000">
              <a:schemeClr val="phClr">
                <a:tint val="49000"/>
                <a:satMod val="300000"/>
              </a:schemeClr>
            </a:gs>
            <a:gs pos="100000">
              <a:schemeClr val="phClr">
                <a:shade val="30000"/>
              </a:schemeClr>
            </a:gs>
          </a:gsLst>
          <a:path path="circle">
            <a:fillToRect l="10000" t="-25000" r="10000" b="125000"/>
          </a:path>
        </a:gradFill>
        <a:blipFill>
          <a:blip xmlns:r="http://schemas.openxmlformats.org/officeDocument/2006/relationships" r:embed="rId1">
            <a:duotone>
              <a:schemeClr val="phClr">
                <a:shade val="75000"/>
                <a:satMod val="105000"/>
              </a:schemeClr>
              <a:schemeClr val="phClr">
                <a:tint val="95000"/>
                <a:satMod val="105000"/>
              </a:schemeClr>
            </a:duotone>
          </a:blip>
          <a:tile tx="0" ty="0" sx="38000" sy="38000" flip="none" algn="tl"/>
        </a:blipFill>
      </a:bgFillStyleLst>
    </a:fmtScheme>
  </a:themeElements>
  <a:objectDefaults>
    <a:spDef>
      <a:spPr>
        <a:solidFill>
          <a:schemeClr val="bg1"/>
        </a:solidFill>
        <a:ln w="38100" cmpd="sng">
          <a:solidFill>
            <a:schemeClr val="tx1"/>
          </a:solid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sz="1400" b="1"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tx1"/>
          </a:solidFill>
          <a:tailEnd type="none"/>
        </a:ln>
      </a:spPr>
      <a:bodyPr/>
      <a:lstStyle/>
      <a:style>
        <a:lnRef idx="1">
          <a:schemeClr val="accent1"/>
        </a:lnRef>
        <a:fillRef idx="0">
          <a:schemeClr val="accent1"/>
        </a:fillRef>
        <a:effectRef idx="0">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Module</Template>
  <TotalTime>51857</TotalTime>
  <Words>3025</Words>
  <Application>Microsoft Office PowerPoint</Application>
  <PresentationFormat>On-screen Show (4:3)</PresentationFormat>
  <Paragraphs>706</Paragraphs>
  <Slides>40</Slides>
  <Notes>25</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40</vt:i4>
      </vt:variant>
    </vt:vector>
  </HeadingPairs>
  <TitlesOfParts>
    <vt:vector size="54" baseType="lpstr">
      <vt:lpstr>Arial</vt:lpstr>
      <vt:lpstr>Arial Black</vt:lpstr>
      <vt:lpstr>Arial Narrow</vt:lpstr>
      <vt:lpstr>Calibri</vt:lpstr>
      <vt:lpstr>Corbel</vt:lpstr>
      <vt:lpstr>Courier</vt:lpstr>
      <vt:lpstr>Courier New</vt:lpstr>
      <vt:lpstr>Impact</vt:lpstr>
      <vt:lpstr>Mangal</vt:lpstr>
      <vt:lpstr>Roboto</vt:lpstr>
      <vt:lpstr>Wingdings</vt:lpstr>
      <vt:lpstr>Wingdings 2</vt:lpstr>
      <vt:lpstr>Wingdings 3</vt:lpstr>
      <vt:lpstr>Module</vt:lpstr>
      <vt:lpstr>   Successful            JavaEE DevOps                        in the Cloud</vt:lpstr>
      <vt:lpstr>About the speakers</vt:lpstr>
      <vt:lpstr>The Story</vt:lpstr>
      <vt:lpstr>Agenda</vt:lpstr>
      <vt:lpstr>Technology Directions </vt:lpstr>
      <vt:lpstr>Why DevOp’s and Cloud?</vt:lpstr>
      <vt:lpstr>Stats from the field</vt:lpstr>
      <vt:lpstr>The Cloud</vt:lpstr>
      <vt:lpstr>Micro-Services Architecture</vt:lpstr>
      <vt:lpstr>Competing Interests Problem</vt:lpstr>
      <vt:lpstr>The Rapid Rise of the Virtualization</vt:lpstr>
      <vt:lpstr>Single Page Application (SPA)</vt:lpstr>
      <vt:lpstr> Design a Highly Scalable App</vt:lpstr>
      <vt:lpstr>Concepts</vt:lpstr>
      <vt:lpstr>Gateway  Layer</vt:lpstr>
      <vt:lpstr>Edge Layer</vt:lpstr>
      <vt:lpstr>Middle Layer</vt:lpstr>
      <vt:lpstr>Microservice Cloud Architecture</vt:lpstr>
      <vt:lpstr>Deployment</vt:lpstr>
      <vt:lpstr>ReferenceApp Design Details</vt:lpstr>
      <vt:lpstr>ReferenceApp Architecture</vt:lpstr>
      <vt:lpstr>Bootable JAR (Spring Boot &amp; JavaEE)</vt:lpstr>
      <vt:lpstr>Netflix  Zuul</vt:lpstr>
      <vt:lpstr>Authentication </vt:lpstr>
      <vt:lpstr>Circuit Breaker: Netflix Hystrix</vt:lpstr>
      <vt:lpstr>Eureka Service Registry &amp; Discovery </vt:lpstr>
      <vt:lpstr>Dropwizard</vt:lpstr>
      <vt:lpstr>Graphite</vt:lpstr>
      <vt:lpstr>HandsOn Workshop</vt:lpstr>
      <vt:lpstr>Housekeeping</vt:lpstr>
      <vt:lpstr>Docker KEY Points Refresher</vt:lpstr>
      <vt:lpstr>Lesson 1 – Docker run redis</vt:lpstr>
      <vt:lpstr>Lesson 2 – Docker run graphite </vt:lpstr>
      <vt:lpstr>Lesson 3 – Starting the App</vt:lpstr>
      <vt:lpstr>Hystrix KEY Points Refresher</vt:lpstr>
      <vt:lpstr>Lesson 4 – Hystrix Circuit Breaker</vt:lpstr>
      <vt:lpstr>Lesson 5 - ZUUL</vt:lpstr>
      <vt:lpstr>Questions?</vt:lpstr>
      <vt:lpstr>Build Automation Example – Maven/Docker</vt:lpstr>
      <vt:lpstr>PowerPoint Presentation</vt:lpstr>
    </vt:vector>
  </TitlesOfParts>
  <Manager/>
  <Company/>
  <LinksUpToDate>false</LinksUpToDate>
  <SharedDoc>false</SharedDoc>
  <HyperlinkBase/>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Architecting A Web Application</dc:title>
  <dc:subject/>
  <dc:creator>Arity LLC</dc:creator>
  <cp:keywords/>
  <dc:description/>
  <cp:lastModifiedBy>Costanza, Kelly</cp:lastModifiedBy>
  <cp:revision>944</cp:revision>
  <cp:lastPrinted>2016-05-24T16:19:52Z</cp:lastPrinted>
  <dcterms:created xsi:type="dcterms:W3CDTF">2006-08-16T00:00:00Z</dcterms:created>
  <dcterms:modified xsi:type="dcterms:W3CDTF">2017-02-08T13:49:07Z</dcterms:modified>
  <cp:category/>
</cp:coreProperties>
</file>